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Layouts/slideLayout6.xml" ContentType="application/vnd.openxmlformats-officedocument.presentationml.slideLayout+xml"/>
  <Override PartName="/ppt/notesSlides/notesSlide38.xml" ContentType="application/vnd.openxmlformats-officedocument.presentationml.notesSlide+xml"/>
  <Override PartName="/ppt/notesSlides/notesSlide49.xml" ContentType="application/vnd.openxmlformats-officedocument.presentationml.notesSlide+xml"/>
  <Override PartName="/ppt/slides/slide25.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27.xml" ContentType="application/vnd.openxmlformats-officedocument.presentationml.notesSlide+xml"/>
  <Override PartName="/ppt/notesSlides/notesSlide45.xml" ContentType="application/vnd.openxmlformats-officedocument.presentationml.notesSlide+xml"/>
  <Override PartName="/ppt/notesSlides/notesSlide56.xml" ContentType="application/vnd.openxmlformats-officedocument.presentationml.notesSlide+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34.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notesSlides/notesSlide23.xml" ContentType="application/vnd.openxmlformats-officedocument.presentationml.notesSlide+xml"/>
  <Override PartName="/ppt/notesSlides/notesSlide41.xml" ContentType="application/vnd.openxmlformats-officedocument.presentationml.notesSlide+xml"/>
  <Override PartName="/ppt/notesSlides/notesSlide52.xml" ContentType="application/vnd.openxmlformats-officedocument.presentationml.notesSlide+xml"/>
  <Override PartName="/ppt/notesSlides/notesSlide12.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Default Extension="xlsx" ContentType="application/vnd.openxmlformats-officedocument.spreadsheetml.sheet"/>
  <Override PartName="/ppt/slides/slide9.xml" ContentType="application/vnd.openxmlformats-officedocument.presentationml.slide+xml"/>
  <Override PartName="/ppt/slides/slide59.xml" ContentType="application/vnd.openxmlformats-officedocument.presentationml.slide+xml"/>
  <Override PartName="/ppt/viewProps.xml" ContentType="application/vnd.openxmlformats-officedocument.presentationml.viewProps+xml"/>
  <Override PartName="/ppt/slides/slide5.xml" ContentType="application/vnd.openxmlformats-officedocument.presentationml.slide+xml"/>
  <Override PartName="/ppt/slides/slide1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notesSlides/notesSlide39.xml" ContentType="application/vnd.openxmlformats-officedocument.presentationml.notesSlide+xml"/>
  <Override PartName="/ppt/notesSlides/notesSlide48.xml" ContentType="application/vnd.openxmlformats-officedocument.presentationml.notesSlide+xml"/>
  <Override PartName="/ppt/notesSlides/notesSlide57.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Layouts/slideLayout3.xml" ContentType="application/vnd.openxmlformats-officedocument.presentationml.slideLayout+xml"/>
  <Override PartName="/ppt/notesSlides/notesSlide17.xml" ContentType="application/vnd.openxmlformats-officedocument.presentationml.notesSlide+xml"/>
  <Override PartName="/ppt/notesSlides/notesSlide28.xml" ContentType="application/vnd.openxmlformats-officedocument.presentationml.notesSlide+xml"/>
  <Override PartName="/ppt/notesSlides/notesSlide37.xml" ContentType="application/vnd.openxmlformats-officedocument.presentationml.notesSlide+xml"/>
  <Override PartName="/ppt/notesSlides/notesSlide46.xml" ContentType="application/vnd.openxmlformats-officedocument.presentationml.notesSlide+xml"/>
  <Override PartName="/ppt/notesSlides/notesSlide55.xml" ContentType="application/vnd.openxmlformats-officedocument.presentationml.notesSlide+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ppt/notesSlides/notesSlide35.xml" ContentType="application/vnd.openxmlformats-officedocument.presentationml.notesSlide+xml"/>
  <Override PartName="/ppt/notesSlides/notesSlide44.xml" ContentType="application/vnd.openxmlformats-officedocument.presentationml.notesSlide+xml"/>
  <Override PartName="/ppt/notesSlides/notesSlide53.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notesSlides/notesSlide42.xml" ContentType="application/vnd.openxmlformats-officedocument.presentationml.notesSlide+xml"/>
  <Override PartName="/ppt/notesSlides/notesSlide51.xml" ContentType="application/vnd.openxmlformats-officedocument.presentationml.notesSlide+xml"/>
  <Override PartName="/ppt/notesSlides/notesSlide60.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notesSlides/notesSlide40.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slides/slide49.xml" ContentType="application/vnd.openxmlformats-officedocument.presentationml.slide+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notesSlides/notesSlide29.xml" ContentType="application/vnd.openxmlformats-officedocument.presentationml.notesSlide+xml"/>
  <Override PartName="/ppt/notesSlides/notesSlide47.xml" ContentType="application/vnd.openxmlformats-officedocument.presentationml.notesSlide+xml"/>
  <Override PartName="/ppt/notesSlides/notesSlide58.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notesSlides/notesSlide18.xml" ContentType="application/vnd.openxmlformats-officedocument.presentationml.notesSlide+xml"/>
  <Override PartName="/ppt/notesSlides/notesSlide36.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notesSlides/notesSlide25.xml" ContentType="application/vnd.openxmlformats-officedocument.presentationml.notesSlide+xml"/>
  <Override PartName="/ppt/notesSlides/notesSlide43.xml" ContentType="application/vnd.openxmlformats-officedocument.presentationml.notesSlide+xml"/>
  <Override PartName="/ppt/notesSlides/notesSlide54.xml" ContentType="application/vnd.openxmlformats-officedocument.presentationml.notes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32.xml" ContentType="application/vnd.openxmlformats-officedocument.presentationml.notesSlide+xml"/>
  <Override PartName="/ppt/notesSlides/notesSlide9.xml" ContentType="application/vnd.openxmlformats-officedocument.presentationml.notesSlide+xml"/>
  <Override PartName="/ppt/notesSlides/notesSlide21.xml" ContentType="application/vnd.openxmlformats-officedocument.presentationml.notesSlide+xml"/>
  <Override PartName="/ppt/notesSlides/notesSlide50.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charts/chart1.xml" ContentType="application/vnd.openxmlformats-officedocument.drawingml.chart+xml"/>
  <Override PartName="/ppt/slides/slide28.xml" ContentType="application/vnd.openxmlformats-officedocument.presentationml.slide+xml"/>
  <Override PartName="/ppt/slides/slide39.xml" ContentType="application/vnd.openxmlformats-officedocument.presentationml.slide+xml"/>
  <Override PartName="/ppt/slides/slide57.xml" ContentType="application/vnd.openxmlformats-officedocument.presentationml.slide+xml"/>
  <Override PartName="/ppt/notesSlides/notesSlide1.xml" ContentType="application/vnd.openxmlformats-officedocument.presentationml.notesSlide+xml"/>
  <Override PartName="/ppt/notesSlides/notesSlide59.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62"/>
  </p:notesMasterIdLst>
  <p:sldIdLst>
    <p:sldId id="256" r:id="rId2"/>
    <p:sldId id="257" r:id="rId3"/>
    <p:sldId id="258" r:id="rId4"/>
    <p:sldId id="259" r:id="rId5"/>
    <p:sldId id="260" r:id="rId6"/>
    <p:sldId id="261" r:id="rId7"/>
    <p:sldId id="262" r:id="rId8"/>
    <p:sldId id="263" r:id="rId9"/>
    <p:sldId id="265" r:id="rId10"/>
    <p:sldId id="264"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 id="312" r:id="rId58"/>
    <p:sldId id="313" r:id="rId59"/>
    <p:sldId id="314" r:id="rId60"/>
    <p:sldId id="315" r:id="rId61"/>
  </p:sldIdLst>
  <p:sldSz cx="9144000" cy="6858000" type="screen4x3"/>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a:tblStyle styleId="{5C22544A-7EE6-4342-B048-85BDC9FD1C3A}" styleName="Orta Stil 2 - Vurgu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68" d="100"/>
          <a:sy n="68" d="100"/>
        </p:scale>
        <p:origin x="-1446"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Office_Excel__al__ma_Sayfas_1.xlsx"/></Relationships>
</file>

<file path=ppt/charts/chart1.xml><?xml version="1.0" encoding="utf-8"?>
<c:chartSpace xmlns:c="http://schemas.openxmlformats.org/drawingml/2006/chart" xmlns:a="http://schemas.openxmlformats.org/drawingml/2006/main" xmlns:r="http://schemas.openxmlformats.org/officeDocument/2006/relationships">
  <c:date1904 val="1"/>
  <c:lang val="tr-TR"/>
  <c:chart>
    <c:title>
      <c:layout/>
    </c:title>
    <c:plotArea>
      <c:layout/>
      <c:ofPieChart>
        <c:ofPieType val="bar"/>
        <c:varyColors val="1"/>
        <c:ser>
          <c:idx val="0"/>
          <c:order val="0"/>
          <c:tx>
            <c:strRef>
              <c:f>Sayfa1!$B$1</c:f>
              <c:strCache>
                <c:ptCount val="1"/>
                <c:pt idx="0">
                  <c:v>Satışlar</c:v>
                </c:pt>
              </c:strCache>
            </c:strRef>
          </c:tx>
          <c:cat>
            <c:strRef>
              <c:f>Sayfa1!$A$2:$A$6</c:f>
              <c:strCache>
                <c:ptCount val="5"/>
                <c:pt idx="0">
                  <c:v>Buğday</c:v>
                </c:pt>
                <c:pt idx="1">
                  <c:v>Arpa</c:v>
                </c:pt>
                <c:pt idx="2">
                  <c:v>Meyve</c:v>
                </c:pt>
                <c:pt idx="3">
                  <c:v>Hayvan</c:v>
                </c:pt>
                <c:pt idx="4">
                  <c:v>Bakliyat</c:v>
                </c:pt>
              </c:strCache>
            </c:strRef>
          </c:cat>
          <c:val>
            <c:numRef>
              <c:f>Sayfa1!$B$2:$B$6</c:f>
              <c:numCache>
                <c:formatCode>General</c:formatCode>
                <c:ptCount val="5"/>
                <c:pt idx="0">
                  <c:v>32</c:v>
                </c:pt>
                <c:pt idx="1">
                  <c:v>22</c:v>
                </c:pt>
                <c:pt idx="2">
                  <c:v>14</c:v>
                </c:pt>
                <c:pt idx="3">
                  <c:v>21</c:v>
                </c:pt>
                <c:pt idx="4">
                  <c:v>11</c:v>
                </c:pt>
              </c:numCache>
            </c:numRef>
          </c:val>
        </c:ser>
        <c:gapWidth val="100"/>
        <c:secondPieSize val="75"/>
        <c:serLines/>
      </c:ofPieChart>
    </c:plotArea>
    <c:legend>
      <c:legendPos val="r"/>
      <c:layout/>
    </c:legend>
    <c:plotVisOnly val="1"/>
  </c:chart>
  <c:txPr>
    <a:bodyPr/>
    <a:lstStyle/>
    <a:p>
      <a:pPr>
        <a:defRPr sz="1800"/>
      </a:pPr>
      <a:endParaRPr lang="tr-TR"/>
    </a:p>
  </c:txPr>
  <c:externalData r:id="rId1"/>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Üstbilgi Yer Tutucusu"/>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tr-TR"/>
          </a:p>
        </p:txBody>
      </p:sp>
      <p:sp>
        <p:nvSpPr>
          <p:cNvPr id="3" name="2 Veri Yer Tutucusu"/>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ED761C1-5C0E-4244-BFBA-13D848115987}" type="datetimeFigureOut">
              <a:rPr lang="tr-TR" smtClean="0"/>
              <a:pPr/>
              <a:t>21.11.2020</a:t>
            </a:fld>
            <a:endParaRPr lang="tr-TR"/>
          </a:p>
        </p:txBody>
      </p:sp>
      <p:sp>
        <p:nvSpPr>
          <p:cNvPr id="4" name="3 Slayt Görüntüsü Yer Tutucusu"/>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tr-TR"/>
          </a:p>
        </p:txBody>
      </p:sp>
      <p:sp>
        <p:nvSpPr>
          <p:cNvPr id="5" name="4 Not Yer Tutucusu"/>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6" name="5 Altbilgi Yer Tutucusu"/>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tr-TR"/>
          </a:p>
        </p:txBody>
      </p:sp>
      <p:sp>
        <p:nvSpPr>
          <p:cNvPr id="7" name="6 Slayt Numarası Yer Tutucusu"/>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421067F-C043-4570-AB43-9C2786E55C6E}" type="slidenum">
              <a:rPr lang="tr-TR" smtClean="0"/>
              <a:pPr/>
              <a:t>‹#›</a:t>
            </a:fld>
            <a:endParaRPr lang="tr-TR"/>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fontScale="70000" lnSpcReduction="20000"/>
          </a:bodyPr>
          <a:lstStyle/>
          <a:p>
            <a:endParaRPr lang="tr-TR" dirty="0"/>
          </a:p>
        </p:txBody>
      </p:sp>
      <p:sp>
        <p:nvSpPr>
          <p:cNvPr id="4" name="3 Slayt Numarası Yer Tutucusu"/>
          <p:cNvSpPr>
            <a:spLocks noGrp="1"/>
          </p:cNvSpPr>
          <p:nvPr>
            <p:ph type="sldNum" sz="quarter" idx="10"/>
          </p:nvPr>
        </p:nvSpPr>
        <p:spPr/>
        <p:txBody>
          <a:bodyPr/>
          <a:lstStyle/>
          <a:p>
            <a:fld id="{4421067F-C043-4570-AB43-9C2786E55C6E}" type="slidenum">
              <a:rPr lang="tr-TR" smtClean="0"/>
              <a:pPr/>
              <a:t>1</a:t>
            </a:fld>
            <a:endParaRPr lang="tr-T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dirty="0"/>
          </a:p>
        </p:txBody>
      </p:sp>
      <p:sp>
        <p:nvSpPr>
          <p:cNvPr id="4" name="3 Slayt Numarası Yer Tutucusu"/>
          <p:cNvSpPr>
            <a:spLocks noGrp="1"/>
          </p:cNvSpPr>
          <p:nvPr>
            <p:ph type="sldNum" sz="quarter" idx="10"/>
          </p:nvPr>
        </p:nvSpPr>
        <p:spPr/>
        <p:txBody>
          <a:bodyPr/>
          <a:lstStyle/>
          <a:p>
            <a:fld id="{4421067F-C043-4570-AB43-9C2786E55C6E}" type="slidenum">
              <a:rPr lang="tr-TR" smtClean="0"/>
              <a:pPr/>
              <a:t>2</a:t>
            </a:fld>
            <a:endParaRPr lang="tr-T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dirty="0"/>
          </a:p>
        </p:txBody>
      </p:sp>
      <p:sp>
        <p:nvSpPr>
          <p:cNvPr id="4" name="3 Slayt Numarası Yer Tutucusu"/>
          <p:cNvSpPr>
            <a:spLocks noGrp="1"/>
          </p:cNvSpPr>
          <p:nvPr>
            <p:ph type="sldNum" sz="quarter" idx="10"/>
          </p:nvPr>
        </p:nvSpPr>
        <p:spPr/>
        <p:txBody>
          <a:bodyPr/>
          <a:lstStyle/>
          <a:p>
            <a:fld id="{4421067F-C043-4570-AB43-9C2786E55C6E}" type="slidenum">
              <a:rPr lang="tr-TR" smtClean="0"/>
              <a:pPr/>
              <a:t>3</a:t>
            </a:fld>
            <a:endParaRPr lang="tr-T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dirty="0"/>
          </a:p>
        </p:txBody>
      </p:sp>
      <p:sp>
        <p:nvSpPr>
          <p:cNvPr id="4" name="3 Slayt Numarası Yer Tutucusu"/>
          <p:cNvSpPr>
            <a:spLocks noGrp="1"/>
          </p:cNvSpPr>
          <p:nvPr>
            <p:ph type="sldNum" sz="quarter" idx="10"/>
          </p:nvPr>
        </p:nvSpPr>
        <p:spPr/>
        <p:txBody>
          <a:bodyPr/>
          <a:lstStyle/>
          <a:p>
            <a:fld id="{4421067F-C043-4570-AB43-9C2786E55C6E}" type="slidenum">
              <a:rPr lang="tr-TR" smtClean="0"/>
              <a:pPr/>
              <a:t>4</a:t>
            </a:fld>
            <a:endParaRPr lang="tr-T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dirty="0"/>
          </a:p>
        </p:txBody>
      </p:sp>
      <p:sp>
        <p:nvSpPr>
          <p:cNvPr id="4" name="3 Slayt Numarası Yer Tutucusu"/>
          <p:cNvSpPr>
            <a:spLocks noGrp="1"/>
          </p:cNvSpPr>
          <p:nvPr>
            <p:ph type="sldNum" sz="quarter" idx="10"/>
          </p:nvPr>
        </p:nvSpPr>
        <p:spPr/>
        <p:txBody>
          <a:bodyPr/>
          <a:lstStyle/>
          <a:p>
            <a:fld id="{4421067F-C043-4570-AB43-9C2786E55C6E}" type="slidenum">
              <a:rPr lang="tr-TR" smtClean="0"/>
              <a:pPr/>
              <a:t>5</a:t>
            </a:fld>
            <a:endParaRPr lang="tr-T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dirty="0"/>
          </a:p>
        </p:txBody>
      </p:sp>
      <p:sp>
        <p:nvSpPr>
          <p:cNvPr id="4" name="3 Slayt Numarası Yer Tutucusu"/>
          <p:cNvSpPr>
            <a:spLocks noGrp="1"/>
          </p:cNvSpPr>
          <p:nvPr>
            <p:ph type="sldNum" sz="quarter" idx="10"/>
          </p:nvPr>
        </p:nvSpPr>
        <p:spPr/>
        <p:txBody>
          <a:bodyPr/>
          <a:lstStyle/>
          <a:p>
            <a:fld id="{4421067F-C043-4570-AB43-9C2786E55C6E}" type="slidenum">
              <a:rPr lang="tr-TR" smtClean="0"/>
              <a:pPr/>
              <a:t>6</a:t>
            </a:fld>
            <a:endParaRPr lang="tr-T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dirty="0"/>
          </a:p>
        </p:txBody>
      </p:sp>
      <p:sp>
        <p:nvSpPr>
          <p:cNvPr id="4" name="3 Slayt Numarası Yer Tutucusu"/>
          <p:cNvSpPr>
            <a:spLocks noGrp="1"/>
          </p:cNvSpPr>
          <p:nvPr>
            <p:ph type="sldNum" sz="quarter" idx="10"/>
          </p:nvPr>
        </p:nvSpPr>
        <p:spPr/>
        <p:txBody>
          <a:bodyPr/>
          <a:lstStyle/>
          <a:p>
            <a:fld id="{4421067F-C043-4570-AB43-9C2786E55C6E}" type="slidenum">
              <a:rPr lang="tr-TR" smtClean="0"/>
              <a:pPr/>
              <a:t>7</a:t>
            </a:fld>
            <a:endParaRPr lang="tr-T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dirty="0"/>
          </a:p>
        </p:txBody>
      </p:sp>
      <p:sp>
        <p:nvSpPr>
          <p:cNvPr id="4" name="3 Slayt Numarası Yer Tutucusu"/>
          <p:cNvSpPr>
            <a:spLocks noGrp="1"/>
          </p:cNvSpPr>
          <p:nvPr>
            <p:ph type="sldNum" sz="quarter" idx="10"/>
          </p:nvPr>
        </p:nvSpPr>
        <p:spPr/>
        <p:txBody>
          <a:bodyPr/>
          <a:lstStyle/>
          <a:p>
            <a:fld id="{4421067F-C043-4570-AB43-9C2786E55C6E}" type="slidenum">
              <a:rPr lang="tr-TR" smtClean="0"/>
              <a:pPr/>
              <a:t>8</a:t>
            </a:fld>
            <a:endParaRPr lang="tr-T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dirty="0"/>
          </a:p>
        </p:txBody>
      </p:sp>
      <p:sp>
        <p:nvSpPr>
          <p:cNvPr id="4" name="3 Slayt Numarası Yer Tutucusu"/>
          <p:cNvSpPr>
            <a:spLocks noGrp="1"/>
          </p:cNvSpPr>
          <p:nvPr>
            <p:ph type="sldNum" sz="quarter" idx="10"/>
          </p:nvPr>
        </p:nvSpPr>
        <p:spPr/>
        <p:txBody>
          <a:bodyPr/>
          <a:lstStyle/>
          <a:p>
            <a:fld id="{4421067F-C043-4570-AB43-9C2786E55C6E}" type="slidenum">
              <a:rPr lang="tr-TR" smtClean="0"/>
              <a:pPr/>
              <a:t>9</a:t>
            </a:fld>
            <a:endParaRPr lang="tr-T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dirty="0"/>
          </a:p>
        </p:txBody>
      </p:sp>
      <p:sp>
        <p:nvSpPr>
          <p:cNvPr id="4" name="3 Slayt Numarası Yer Tutucusu"/>
          <p:cNvSpPr>
            <a:spLocks noGrp="1"/>
          </p:cNvSpPr>
          <p:nvPr>
            <p:ph type="sldNum" sz="quarter" idx="10"/>
          </p:nvPr>
        </p:nvSpPr>
        <p:spPr/>
        <p:txBody>
          <a:bodyPr/>
          <a:lstStyle/>
          <a:p>
            <a:fld id="{4421067F-C043-4570-AB43-9C2786E55C6E}" type="slidenum">
              <a:rPr lang="tr-TR" smtClean="0"/>
              <a:pPr/>
              <a:t>10</a:t>
            </a:fld>
            <a:endParaRPr lang="tr-T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dirty="0"/>
          </a:p>
        </p:txBody>
      </p:sp>
      <p:sp>
        <p:nvSpPr>
          <p:cNvPr id="4" name="3 Slayt Numarası Yer Tutucusu"/>
          <p:cNvSpPr>
            <a:spLocks noGrp="1"/>
          </p:cNvSpPr>
          <p:nvPr>
            <p:ph type="sldNum" sz="quarter" idx="10"/>
          </p:nvPr>
        </p:nvSpPr>
        <p:spPr/>
        <p:txBody>
          <a:bodyPr/>
          <a:lstStyle/>
          <a:p>
            <a:fld id="{4421067F-C043-4570-AB43-9C2786E55C6E}" type="slidenum">
              <a:rPr lang="tr-TR" smtClean="0"/>
              <a:pPr/>
              <a:t>11</a:t>
            </a:fld>
            <a:endParaRPr lang="tr-T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dirty="0"/>
          </a:p>
        </p:txBody>
      </p:sp>
      <p:sp>
        <p:nvSpPr>
          <p:cNvPr id="4" name="3 Slayt Numarası Yer Tutucusu"/>
          <p:cNvSpPr>
            <a:spLocks noGrp="1"/>
          </p:cNvSpPr>
          <p:nvPr>
            <p:ph type="sldNum" sz="quarter" idx="10"/>
          </p:nvPr>
        </p:nvSpPr>
        <p:spPr/>
        <p:txBody>
          <a:bodyPr/>
          <a:lstStyle/>
          <a:p>
            <a:fld id="{4421067F-C043-4570-AB43-9C2786E55C6E}" type="slidenum">
              <a:rPr lang="tr-TR" smtClean="0"/>
              <a:pPr/>
              <a:t>12</a:t>
            </a:fld>
            <a:endParaRPr lang="tr-T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dirty="0"/>
          </a:p>
        </p:txBody>
      </p:sp>
      <p:sp>
        <p:nvSpPr>
          <p:cNvPr id="4" name="3 Slayt Numarası Yer Tutucusu"/>
          <p:cNvSpPr>
            <a:spLocks noGrp="1"/>
          </p:cNvSpPr>
          <p:nvPr>
            <p:ph type="sldNum" sz="quarter" idx="10"/>
          </p:nvPr>
        </p:nvSpPr>
        <p:spPr/>
        <p:txBody>
          <a:bodyPr/>
          <a:lstStyle/>
          <a:p>
            <a:fld id="{4421067F-C043-4570-AB43-9C2786E55C6E}" type="slidenum">
              <a:rPr lang="tr-TR" smtClean="0"/>
              <a:pPr/>
              <a:t>13</a:t>
            </a:fld>
            <a:endParaRPr lang="tr-T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dirty="0"/>
          </a:p>
        </p:txBody>
      </p:sp>
      <p:sp>
        <p:nvSpPr>
          <p:cNvPr id="4" name="3 Slayt Numarası Yer Tutucusu"/>
          <p:cNvSpPr>
            <a:spLocks noGrp="1"/>
          </p:cNvSpPr>
          <p:nvPr>
            <p:ph type="sldNum" sz="quarter" idx="10"/>
          </p:nvPr>
        </p:nvSpPr>
        <p:spPr/>
        <p:txBody>
          <a:bodyPr/>
          <a:lstStyle/>
          <a:p>
            <a:fld id="{4421067F-C043-4570-AB43-9C2786E55C6E}" type="slidenum">
              <a:rPr lang="tr-TR" smtClean="0"/>
              <a:pPr/>
              <a:t>14</a:t>
            </a:fld>
            <a:endParaRPr lang="tr-T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dirty="0"/>
          </a:p>
        </p:txBody>
      </p:sp>
      <p:sp>
        <p:nvSpPr>
          <p:cNvPr id="4" name="3 Slayt Numarası Yer Tutucusu"/>
          <p:cNvSpPr>
            <a:spLocks noGrp="1"/>
          </p:cNvSpPr>
          <p:nvPr>
            <p:ph type="sldNum" sz="quarter" idx="10"/>
          </p:nvPr>
        </p:nvSpPr>
        <p:spPr/>
        <p:txBody>
          <a:bodyPr/>
          <a:lstStyle/>
          <a:p>
            <a:fld id="{4421067F-C043-4570-AB43-9C2786E55C6E}" type="slidenum">
              <a:rPr lang="tr-TR" smtClean="0"/>
              <a:pPr/>
              <a:t>15</a:t>
            </a:fld>
            <a:endParaRPr lang="tr-T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dirty="0"/>
          </a:p>
        </p:txBody>
      </p:sp>
      <p:sp>
        <p:nvSpPr>
          <p:cNvPr id="4" name="3 Slayt Numarası Yer Tutucusu"/>
          <p:cNvSpPr>
            <a:spLocks noGrp="1"/>
          </p:cNvSpPr>
          <p:nvPr>
            <p:ph type="sldNum" sz="quarter" idx="10"/>
          </p:nvPr>
        </p:nvSpPr>
        <p:spPr/>
        <p:txBody>
          <a:bodyPr/>
          <a:lstStyle/>
          <a:p>
            <a:fld id="{4421067F-C043-4570-AB43-9C2786E55C6E}" type="slidenum">
              <a:rPr lang="tr-TR" smtClean="0"/>
              <a:pPr/>
              <a:t>16</a:t>
            </a:fld>
            <a:endParaRPr lang="tr-T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dirty="0"/>
          </a:p>
        </p:txBody>
      </p:sp>
      <p:sp>
        <p:nvSpPr>
          <p:cNvPr id="4" name="3 Slayt Numarası Yer Tutucusu"/>
          <p:cNvSpPr>
            <a:spLocks noGrp="1"/>
          </p:cNvSpPr>
          <p:nvPr>
            <p:ph type="sldNum" sz="quarter" idx="10"/>
          </p:nvPr>
        </p:nvSpPr>
        <p:spPr/>
        <p:txBody>
          <a:bodyPr/>
          <a:lstStyle/>
          <a:p>
            <a:fld id="{4421067F-C043-4570-AB43-9C2786E55C6E}" type="slidenum">
              <a:rPr lang="tr-TR" smtClean="0"/>
              <a:pPr/>
              <a:t>17</a:t>
            </a:fld>
            <a:endParaRPr lang="tr-T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dirty="0"/>
          </a:p>
        </p:txBody>
      </p:sp>
      <p:sp>
        <p:nvSpPr>
          <p:cNvPr id="4" name="3 Slayt Numarası Yer Tutucusu"/>
          <p:cNvSpPr>
            <a:spLocks noGrp="1"/>
          </p:cNvSpPr>
          <p:nvPr>
            <p:ph type="sldNum" sz="quarter" idx="10"/>
          </p:nvPr>
        </p:nvSpPr>
        <p:spPr/>
        <p:txBody>
          <a:bodyPr/>
          <a:lstStyle/>
          <a:p>
            <a:fld id="{4421067F-C043-4570-AB43-9C2786E55C6E}" type="slidenum">
              <a:rPr lang="tr-TR" smtClean="0"/>
              <a:pPr/>
              <a:t>18</a:t>
            </a:fld>
            <a:endParaRPr lang="tr-T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dirty="0"/>
          </a:p>
        </p:txBody>
      </p:sp>
      <p:sp>
        <p:nvSpPr>
          <p:cNvPr id="4" name="3 Slayt Numarası Yer Tutucusu"/>
          <p:cNvSpPr>
            <a:spLocks noGrp="1"/>
          </p:cNvSpPr>
          <p:nvPr>
            <p:ph type="sldNum" sz="quarter" idx="10"/>
          </p:nvPr>
        </p:nvSpPr>
        <p:spPr/>
        <p:txBody>
          <a:bodyPr/>
          <a:lstStyle/>
          <a:p>
            <a:fld id="{4421067F-C043-4570-AB43-9C2786E55C6E}" type="slidenum">
              <a:rPr lang="tr-TR" smtClean="0"/>
              <a:pPr/>
              <a:t>19</a:t>
            </a:fld>
            <a:endParaRPr lang="tr-T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dirty="0"/>
          </a:p>
        </p:txBody>
      </p:sp>
      <p:sp>
        <p:nvSpPr>
          <p:cNvPr id="4" name="3 Slayt Numarası Yer Tutucusu"/>
          <p:cNvSpPr>
            <a:spLocks noGrp="1"/>
          </p:cNvSpPr>
          <p:nvPr>
            <p:ph type="sldNum" sz="quarter" idx="10"/>
          </p:nvPr>
        </p:nvSpPr>
        <p:spPr/>
        <p:txBody>
          <a:bodyPr/>
          <a:lstStyle/>
          <a:p>
            <a:fld id="{4421067F-C043-4570-AB43-9C2786E55C6E}" type="slidenum">
              <a:rPr lang="tr-TR" smtClean="0"/>
              <a:pPr/>
              <a:t>20</a:t>
            </a:fld>
            <a:endParaRPr lang="tr-T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dirty="0"/>
          </a:p>
        </p:txBody>
      </p:sp>
      <p:sp>
        <p:nvSpPr>
          <p:cNvPr id="4" name="3 Slayt Numarası Yer Tutucusu"/>
          <p:cNvSpPr>
            <a:spLocks noGrp="1"/>
          </p:cNvSpPr>
          <p:nvPr>
            <p:ph type="sldNum" sz="quarter" idx="10"/>
          </p:nvPr>
        </p:nvSpPr>
        <p:spPr/>
        <p:txBody>
          <a:bodyPr/>
          <a:lstStyle/>
          <a:p>
            <a:fld id="{4421067F-C043-4570-AB43-9C2786E55C6E}" type="slidenum">
              <a:rPr lang="tr-TR" smtClean="0"/>
              <a:pPr/>
              <a:t>21</a:t>
            </a:fld>
            <a:endParaRPr lang="tr-T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dirty="0"/>
          </a:p>
        </p:txBody>
      </p:sp>
      <p:sp>
        <p:nvSpPr>
          <p:cNvPr id="4" name="3 Slayt Numarası Yer Tutucusu"/>
          <p:cNvSpPr>
            <a:spLocks noGrp="1"/>
          </p:cNvSpPr>
          <p:nvPr>
            <p:ph type="sldNum" sz="quarter" idx="10"/>
          </p:nvPr>
        </p:nvSpPr>
        <p:spPr/>
        <p:txBody>
          <a:bodyPr/>
          <a:lstStyle/>
          <a:p>
            <a:fld id="{4421067F-C043-4570-AB43-9C2786E55C6E}" type="slidenum">
              <a:rPr lang="tr-TR" smtClean="0"/>
              <a:pPr/>
              <a:t>22</a:t>
            </a:fld>
            <a:endParaRPr lang="tr-T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dirty="0"/>
          </a:p>
        </p:txBody>
      </p:sp>
      <p:sp>
        <p:nvSpPr>
          <p:cNvPr id="4" name="3 Slayt Numarası Yer Tutucusu"/>
          <p:cNvSpPr>
            <a:spLocks noGrp="1"/>
          </p:cNvSpPr>
          <p:nvPr>
            <p:ph type="sldNum" sz="quarter" idx="10"/>
          </p:nvPr>
        </p:nvSpPr>
        <p:spPr/>
        <p:txBody>
          <a:bodyPr/>
          <a:lstStyle/>
          <a:p>
            <a:fld id="{4421067F-C043-4570-AB43-9C2786E55C6E}" type="slidenum">
              <a:rPr lang="tr-TR" smtClean="0"/>
              <a:pPr/>
              <a:t>23</a:t>
            </a:fld>
            <a:endParaRPr lang="tr-T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dirty="0"/>
          </a:p>
        </p:txBody>
      </p:sp>
      <p:sp>
        <p:nvSpPr>
          <p:cNvPr id="4" name="3 Slayt Numarası Yer Tutucusu"/>
          <p:cNvSpPr>
            <a:spLocks noGrp="1"/>
          </p:cNvSpPr>
          <p:nvPr>
            <p:ph type="sldNum" sz="quarter" idx="10"/>
          </p:nvPr>
        </p:nvSpPr>
        <p:spPr/>
        <p:txBody>
          <a:bodyPr/>
          <a:lstStyle/>
          <a:p>
            <a:fld id="{4421067F-C043-4570-AB43-9C2786E55C6E}" type="slidenum">
              <a:rPr lang="tr-TR" smtClean="0"/>
              <a:pPr/>
              <a:t>24</a:t>
            </a:fld>
            <a:endParaRPr lang="tr-T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dirty="0"/>
          </a:p>
        </p:txBody>
      </p:sp>
      <p:sp>
        <p:nvSpPr>
          <p:cNvPr id="4" name="3 Slayt Numarası Yer Tutucusu"/>
          <p:cNvSpPr>
            <a:spLocks noGrp="1"/>
          </p:cNvSpPr>
          <p:nvPr>
            <p:ph type="sldNum" sz="quarter" idx="10"/>
          </p:nvPr>
        </p:nvSpPr>
        <p:spPr/>
        <p:txBody>
          <a:bodyPr/>
          <a:lstStyle/>
          <a:p>
            <a:fld id="{4421067F-C043-4570-AB43-9C2786E55C6E}" type="slidenum">
              <a:rPr lang="tr-TR" smtClean="0"/>
              <a:pPr/>
              <a:t>25</a:t>
            </a:fld>
            <a:endParaRPr lang="tr-T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dirty="0"/>
          </a:p>
        </p:txBody>
      </p:sp>
      <p:sp>
        <p:nvSpPr>
          <p:cNvPr id="4" name="3 Slayt Numarası Yer Tutucusu"/>
          <p:cNvSpPr>
            <a:spLocks noGrp="1"/>
          </p:cNvSpPr>
          <p:nvPr>
            <p:ph type="sldNum" sz="quarter" idx="10"/>
          </p:nvPr>
        </p:nvSpPr>
        <p:spPr/>
        <p:txBody>
          <a:bodyPr/>
          <a:lstStyle/>
          <a:p>
            <a:fld id="{4421067F-C043-4570-AB43-9C2786E55C6E}" type="slidenum">
              <a:rPr lang="tr-TR" smtClean="0"/>
              <a:pPr/>
              <a:t>26</a:t>
            </a:fld>
            <a:endParaRPr lang="tr-T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dirty="0"/>
          </a:p>
        </p:txBody>
      </p:sp>
      <p:sp>
        <p:nvSpPr>
          <p:cNvPr id="4" name="3 Slayt Numarası Yer Tutucusu"/>
          <p:cNvSpPr>
            <a:spLocks noGrp="1"/>
          </p:cNvSpPr>
          <p:nvPr>
            <p:ph type="sldNum" sz="quarter" idx="10"/>
          </p:nvPr>
        </p:nvSpPr>
        <p:spPr/>
        <p:txBody>
          <a:bodyPr/>
          <a:lstStyle/>
          <a:p>
            <a:fld id="{4421067F-C043-4570-AB43-9C2786E55C6E}" type="slidenum">
              <a:rPr lang="tr-TR" smtClean="0"/>
              <a:pPr/>
              <a:t>27</a:t>
            </a:fld>
            <a:endParaRPr lang="tr-T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dirty="0"/>
          </a:p>
        </p:txBody>
      </p:sp>
      <p:sp>
        <p:nvSpPr>
          <p:cNvPr id="4" name="3 Slayt Numarası Yer Tutucusu"/>
          <p:cNvSpPr>
            <a:spLocks noGrp="1"/>
          </p:cNvSpPr>
          <p:nvPr>
            <p:ph type="sldNum" sz="quarter" idx="10"/>
          </p:nvPr>
        </p:nvSpPr>
        <p:spPr/>
        <p:txBody>
          <a:bodyPr/>
          <a:lstStyle/>
          <a:p>
            <a:fld id="{4421067F-C043-4570-AB43-9C2786E55C6E}" type="slidenum">
              <a:rPr lang="tr-TR" smtClean="0"/>
              <a:pPr/>
              <a:t>28</a:t>
            </a:fld>
            <a:endParaRPr lang="tr-T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dirty="0"/>
          </a:p>
        </p:txBody>
      </p:sp>
      <p:sp>
        <p:nvSpPr>
          <p:cNvPr id="4" name="3 Slayt Numarası Yer Tutucusu"/>
          <p:cNvSpPr>
            <a:spLocks noGrp="1"/>
          </p:cNvSpPr>
          <p:nvPr>
            <p:ph type="sldNum" sz="quarter" idx="10"/>
          </p:nvPr>
        </p:nvSpPr>
        <p:spPr/>
        <p:txBody>
          <a:bodyPr/>
          <a:lstStyle/>
          <a:p>
            <a:fld id="{4421067F-C043-4570-AB43-9C2786E55C6E}" type="slidenum">
              <a:rPr lang="tr-TR" smtClean="0"/>
              <a:pPr/>
              <a:t>29</a:t>
            </a:fld>
            <a:endParaRPr lang="tr-T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dirty="0"/>
          </a:p>
        </p:txBody>
      </p:sp>
      <p:sp>
        <p:nvSpPr>
          <p:cNvPr id="4" name="3 Slayt Numarası Yer Tutucusu"/>
          <p:cNvSpPr>
            <a:spLocks noGrp="1"/>
          </p:cNvSpPr>
          <p:nvPr>
            <p:ph type="sldNum" sz="quarter" idx="10"/>
          </p:nvPr>
        </p:nvSpPr>
        <p:spPr/>
        <p:txBody>
          <a:bodyPr/>
          <a:lstStyle/>
          <a:p>
            <a:fld id="{4421067F-C043-4570-AB43-9C2786E55C6E}" type="slidenum">
              <a:rPr lang="tr-TR" smtClean="0"/>
              <a:pPr/>
              <a:t>30</a:t>
            </a:fld>
            <a:endParaRPr lang="tr-T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dirty="0"/>
          </a:p>
        </p:txBody>
      </p:sp>
      <p:sp>
        <p:nvSpPr>
          <p:cNvPr id="4" name="3 Slayt Numarası Yer Tutucusu"/>
          <p:cNvSpPr>
            <a:spLocks noGrp="1"/>
          </p:cNvSpPr>
          <p:nvPr>
            <p:ph type="sldNum" sz="quarter" idx="10"/>
          </p:nvPr>
        </p:nvSpPr>
        <p:spPr/>
        <p:txBody>
          <a:bodyPr/>
          <a:lstStyle/>
          <a:p>
            <a:fld id="{4421067F-C043-4570-AB43-9C2786E55C6E}" type="slidenum">
              <a:rPr lang="tr-TR" smtClean="0"/>
              <a:pPr/>
              <a:t>31</a:t>
            </a:fld>
            <a:endParaRPr lang="tr-T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dirty="0"/>
          </a:p>
        </p:txBody>
      </p:sp>
      <p:sp>
        <p:nvSpPr>
          <p:cNvPr id="4" name="3 Slayt Numarası Yer Tutucusu"/>
          <p:cNvSpPr>
            <a:spLocks noGrp="1"/>
          </p:cNvSpPr>
          <p:nvPr>
            <p:ph type="sldNum" sz="quarter" idx="10"/>
          </p:nvPr>
        </p:nvSpPr>
        <p:spPr/>
        <p:txBody>
          <a:bodyPr/>
          <a:lstStyle/>
          <a:p>
            <a:fld id="{4421067F-C043-4570-AB43-9C2786E55C6E}" type="slidenum">
              <a:rPr lang="tr-TR" smtClean="0"/>
              <a:pPr/>
              <a:t>32</a:t>
            </a:fld>
            <a:endParaRPr lang="tr-T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dirty="0"/>
          </a:p>
        </p:txBody>
      </p:sp>
      <p:sp>
        <p:nvSpPr>
          <p:cNvPr id="4" name="3 Slayt Numarası Yer Tutucusu"/>
          <p:cNvSpPr>
            <a:spLocks noGrp="1"/>
          </p:cNvSpPr>
          <p:nvPr>
            <p:ph type="sldNum" sz="quarter" idx="10"/>
          </p:nvPr>
        </p:nvSpPr>
        <p:spPr/>
        <p:txBody>
          <a:bodyPr/>
          <a:lstStyle/>
          <a:p>
            <a:fld id="{4421067F-C043-4570-AB43-9C2786E55C6E}" type="slidenum">
              <a:rPr lang="tr-TR" smtClean="0"/>
              <a:pPr/>
              <a:t>33</a:t>
            </a:fld>
            <a:endParaRPr lang="tr-T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dirty="0"/>
          </a:p>
        </p:txBody>
      </p:sp>
      <p:sp>
        <p:nvSpPr>
          <p:cNvPr id="4" name="3 Slayt Numarası Yer Tutucusu"/>
          <p:cNvSpPr>
            <a:spLocks noGrp="1"/>
          </p:cNvSpPr>
          <p:nvPr>
            <p:ph type="sldNum" sz="quarter" idx="10"/>
          </p:nvPr>
        </p:nvSpPr>
        <p:spPr/>
        <p:txBody>
          <a:bodyPr/>
          <a:lstStyle/>
          <a:p>
            <a:fld id="{4421067F-C043-4570-AB43-9C2786E55C6E}" type="slidenum">
              <a:rPr lang="tr-TR" smtClean="0"/>
              <a:pPr/>
              <a:t>34</a:t>
            </a:fld>
            <a:endParaRPr lang="tr-T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dirty="0"/>
          </a:p>
        </p:txBody>
      </p:sp>
      <p:sp>
        <p:nvSpPr>
          <p:cNvPr id="4" name="3 Slayt Numarası Yer Tutucusu"/>
          <p:cNvSpPr>
            <a:spLocks noGrp="1"/>
          </p:cNvSpPr>
          <p:nvPr>
            <p:ph type="sldNum" sz="quarter" idx="10"/>
          </p:nvPr>
        </p:nvSpPr>
        <p:spPr/>
        <p:txBody>
          <a:bodyPr/>
          <a:lstStyle/>
          <a:p>
            <a:fld id="{4421067F-C043-4570-AB43-9C2786E55C6E}" type="slidenum">
              <a:rPr lang="tr-TR" smtClean="0"/>
              <a:pPr/>
              <a:t>35</a:t>
            </a:fld>
            <a:endParaRPr lang="tr-T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dirty="0"/>
          </a:p>
        </p:txBody>
      </p:sp>
      <p:sp>
        <p:nvSpPr>
          <p:cNvPr id="4" name="3 Slayt Numarası Yer Tutucusu"/>
          <p:cNvSpPr>
            <a:spLocks noGrp="1"/>
          </p:cNvSpPr>
          <p:nvPr>
            <p:ph type="sldNum" sz="quarter" idx="10"/>
          </p:nvPr>
        </p:nvSpPr>
        <p:spPr/>
        <p:txBody>
          <a:bodyPr/>
          <a:lstStyle/>
          <a:p>
            <a:fld id="{4421067F-C043-4570-AB43-9C2786E55C6E}" type="slidenum">
              <a:rPr lang="tr-TR" smtClean="0"/>
              <a:pPr/>
              <a:t>36</a:t>
            </a:fld>
            <a:endParaRPr lang="tr-T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dirty="0"/>
          </a:p>
        </p:txBody>
      </p:sp>
      <p:sp>
        <p:nvSpPr>
          <p:cNvPr id="4" name="3 Slayt Numarası Yer Tutucusu"/>
          <p:cNvSpPr>
            <a:spLocks noGrp="1"/>
          </p:cNvSpPr>
          <p:nvPr>
            <p:ph type="sldNum" sz="quarter" idx="10"/>
          </p:nvPr>
        </p:nvSpPr>
        <p:spPr/>
        <p:txBody>
          <a:bodyPr/>
          <a:lstStyle/>
          <a:p>
            <a:fld id="{4421067F-C043-4570-AB43-9C2786E55C6E}" type="slidenum">
              <a:rPr lang="tr-TR" smtClean="0"/>
              <a:pPr/>
              <a:t>37</a:t>
            </a:fld>
            <a:endParaRPr lang="tr-T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dirty="0"/>
          </a:p>
        </p:txBody>
      </p:sp>
      <p:sp>
        <p:nvSpPr>
          <p:cNvPr id="4" name="3 Slayt Numarası Yer Tutucusu"/>
          <p:cNvSpPr>
            <a:spLocks noGrp="1"/>
          </p:cNvSpPr>
          <p:nvPr>
            <p:ph type="sldNum" sz="quarter" idx="10"/>
          </p:nvPr>
        </p:nvSpPr>
        <p:spPr/>
        <p:txBody>
          <a:bodyPr/>
          <a:lstStyle/>
          <a:p>
            <a:fld id="{4421067F-C043-4570-AB43-9C2786E55C6E}" type="slidenum">
              <a:rPr lang="tr-TR" smtClean="0"/>
              <a:pPr/>
              <a:t>38</a:t>
            </a:fld>
            <a:endParaRPr lang="tr-T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dirty="0"/>
          </a:p>
        </p:txBody>
      </p:sp>
      <p:sp>
        <p:nvSpPr>
          <p:cNvPr id="4" name="3 Slayt Numarası Yer Tutucusu"/>
          <p:cNvSpPr>
            <a:spLocks noGrp="1"/>
          </p:cNvSpPr>
          <p:nvPr>
            <p:ph type="sldNum" sz="quarter" idx="10"/>
          </p:nvPr>
        </p:nvSpPr>
        <p:spPr/>
        <p:txBody>
          <a:bodyPr/>
          <a:lstStyle/>
          <a:p>
            <a:fld id="{4421067F-C043-4570-AB43-9C2786E55C6E}" type="slidenum">
              <a:rPr lang="tr-TR" smtClean="0"/>
              <a:pPr/>
              <a:t>39</a:t>
            </a:fld>
            <a:endParaRPr lang="tr-T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dirty="0"/>
          </a:p>
        </p:txBody>
      </p:sp>
      <p:sp>
        <p:nvSpPr>
          <p:cNvPr id="4" name="3 Slayt Numarası Yer Tutucusu"/>
          <p:cNvSpPr>
            <a:spLocks noGrp="1"/>
          </p:cNvSpPr>
          <p:nvPr>
            <p:ph type="sldNum" sz="quarter" idx="10"/>
          </p:nvPr>
        </p:nvSpPr>
        <p:spPr/>
        <p:txBody>
          <a:bodyPr/>
          <a:lstStyle/>
          <a:p>
            <a:fld id="{4421067F-C043-4570-AB43-9C2786E55C6E}" type="slidenum">
              <a:rPr lang="tr-TR" smtClean="0"/>
              <a:pPr/>
              <a:t>40</a:t>
            </a:fld>
            <a:endParaRPr lang="tr-T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dirty="0"/>
          </a:p>
        </p:txBody>
      </p:sp>
      <p:sp>
        <p:nvSpPr>
          <p:cNvPr id="4" name="3 Slayt Numarası Yer Tutucusu"/>
          <p:cNvSpPr>
            <a:spLocks noGrp="1"/>
          </p:cNvSpPr>
          <p:nvPr>
            <p:ph type="sldNum" sz="quarter" idx="10"/>
          </p:nvPr>
        </p:nvSpPr>
        <p:spPr/>
        <p:txBody>
          <a:bodyPr/>
          <a:lstStyle/>
          <a:p>
            <a:fld id="{4421067F-C043-4570-AB43-9C2786E55C6E}" type="slidenum">
              <a:rPr lang="tr-TR" smtClean="0"/>
              <a:pPr/>
              <a:t>41</a:t>
            </a:fld>
            <a:endParaRPr lang="tr-T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dirty="0"/>
          </a:p>
        </p:txBody>
      </p:sp>
      <p:sp>
        <p:nvSpPr>
          <p:cNvPr id="4" name="3 Slayt Numarası Yer Tutucusu"/>
          <p:cNvSpPr>
            <a:spLocks noGrp="1"/>
          </p:cNvSpPr>
          <p:nvPr>
            <p:ph type="sldNum" sz="quarter" idx="10"/>
          </p:nvPr>
        </p:nvSpPr>
        <p:spPr/>
        <p:txBody>
          <a:bodyPr/>
          <a:lstStyle/>
          <a:p>
            <a:fld id="{4421067F-C043-4570-AB43-9C2786E55C6E}" type="slidenum">
              <a:rPr lang="tr-TR" smtClean="0"/>
              <a:pPr/>
              <a:t>42</a:t>
            </a:fld>
            <a:endParaRPr lang="tr-T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dirty="0"/>
          </a:p>
        </p:txBody>
      </p:sp>
      <p:sp>
        <p:nvSpPr>
          <p:cNvPr id="4" name="3 Slayt Numarası Yer Tutucusu"/>
          <p:cNvSpPr>
            <a:spLocks noGrp="1"/>
          </p:cNvSpPr>
          <p:nvPr>
            <p:ph type="sldNum" sz="quarter" idx="10"/>
          </p:nvPr>
        </p:nvSpPr>
        <p:spPr/>
        <p:txBody>
          <a:bodyPr/>
          <a:lstStyle/>
          <a:p>
            <a:fld id="{4421067F-C043-4570-AB43-9C2786E55C6E}" type="slidenum">
              <a:rPr lang="tr-TR" smtClean="0"/>
              <a:pPr/>
              <a:t>43</a:t>
            </a:fld>
            <a:endParaRPr lang="tr-T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dirty="0"/>
          </a:p>
        </p:txBody>
      </p:sp>
      <p:sp>
        <p:nvSpPr>
          <p:cNvPr id="4" name="3 Slayt Numarası Yer Tutucusu"/>
          <p:cNvSpPr>
            <a:spLocks noGrp="1"/>
          </p:cNvSpPr>
          <p:nvPr>
            <p:ph type="sldNum" sz="quarter" idx="10"/>
          </p:nvPr>
        </p:nvSpPr>
        <p:spPr/>
        <p:txBody>
          <a:bodyPr/>
          <a:lstStyle/>
          <a:p>
            <a:fld id="{4421067F-C043-4570-AB43-9C2786E55C6E}" type="slidenum">
              <a:rPr lang="tr-TR" smtClean="0"/>
              <a:pPr/>
              <a:t>44</a:t>
            </a:fld>
            <a:endParaRPr lang="tr-T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dirty="0"/>
          </a:p>
        </p:txBody>
      </p:sp>
      <p:sp>
        <p:nvSpPr>
          <p:cNvPr id="4" name="3 Slayt Numarası Yer Tutucusu"/>
          <p:cNvSpPr>
            <a:spLocks noGrp="1"/>
          </p:cNvSpPr>
          <p:nvPr>
            <p:ph type="sldNum" sz="quarter" idx="10"/>
          </p:nvPr>
        </p:nvSpPr>
        <p:spPr/>
        <p:txBody>
          <a:bodyPr/>
          <a:lstStyle/>
          <a:p>
            <a:fld id="{4421067F-C043-4570-AB43-9C2786E55C6E}" type="slidenum">
              <a:rPr lang="tr-TR" smtClean="0"/>
              <a:pPr/>
              <a:t>45</a:t>
            </a:fld>
            <a:endParaRPr lang="tr-T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dirty="0"/>
          </a:p>
        </p:txBody>
      </p:sp>
      <p:sp>
        <p:nvSpPr>
          <p:cNvPr id="4" name="3 Slayt Numarası Yer Tutucusu"/>
          <p:cNvSpPr>
            <a:spLocks noGrp="1"/>
          </p:cNvSpPr>
          <p:nvPr>
            <p:ph type="sldNum" sz="quarter" idx="10"/>
          </p:nvPr>
        </p:nvSpPr>
        <p:spPr/>
        <p:txBody>
          <a:bodyPr/>
          <a:lstStyle/>
          <a:p>
            <a:fld id="{4421067F-C043-4570-AB43-9C2786E55C6E}" type="slidenum">
              <a:rPr lang="tr-TR" smtClean="0"/>
              <a:pPr/>
              <a:t>46</a:t>
            </a:fld>
            <a:endParaRPr lang="tr-T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dirty="0"/>
          </a:p>
        </p:txBody>
      </p:sp>
      <p:sp>
        <p:nvSpPr>
          <p:cNvPr id="4" name="3 Slayt Numarası Yer Tutucusu"/>
          <p:cNvSpPr>
            <a:spLocks noGrp="1"/>
          </p:cNvSpPr>
          <p:nvPr>
            <p:ph type="sldNum" sz="quarter" idx="10"/>
          </p:nvPr>
        </p:nvSpPr>
        <p:spPr/>
        <p:txBody>
          <a:bodyPr/>
          <a:lstStyle/>
          <a:p>
            <a:fld id="{4421067F-C043-4570-AB43-9C2786E55C6E}" type="slidenum">
              <a:rPr lang="tr-TR" smtClean="0"/>
              <a:pPr/>
              <a:t>47</a:t>
            </a:fld>
            <a:endParaRPr lang="tr-T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dirty="0"/>
          </a:p>
        </p:txBody>
      </p:sp>
      <p:sp>
        <p:nvSpPr>
          <p:cNvPr id="4" name="3 Slayt Numarası Yer Tutucusu"/>
          <p:cNvSpPr>
            <a:spLocks noGrp="1"/>
          </p:cNvSpPr>
          <p:nvPr>
            <p:ph type="sldNum" sz="quarter" idx="10"/>
          </p:nvPr>
        </p:nvSpPr>
        <p:spPr/>
        <p:txBody>
          <a:bodyPr/>
          <a:lstStyle/>
          <a:p>
            <a:fld id="{4421067F-C043-4570-AB43-9C2786E55C6E}" type="slidenum">
              <a:rPr lang="tr-TR" smtClean="0"/>
              <a:pPr/>
              <a:t>48</a:t>
            </a:fld>
            <a:endParaRPr lang="tr-T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dirty="0"/>
          </a:p>
        </p:txBody>
      </p:sp>
      <p:sp>
        <p:nvSpPr>
          <p:cNvPr id="4" name="3 Slayt Numarası Yer Tutucusu"/>
          <p:cNvSpPr>
            <a:spLocks noGrp="1"/>
          </p:cNvSpPr>
          <p:nvPr>
            <p:ph type="sldNum" sz="quarter" idx="10"/>
          </p:nvPr>
        </p:nvSpPr>
        <p:spPr/>
        <p:txBody>
          <a:bodyPr/>
          <a:lstStyle/>
          <a:p>
            <a:fld id="{4421067F-C043-4570-AB43-9C2786E55C6E}" type="slidenum">
              <a:rPr lang="tr-TR" smtClean="0"/>
              <a:pPr/>
              <a:t>49</a:t>
            </a:fld>
            <a:endParaRPr lang="tr-T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dirty="0"/>
          </a:p>
        </p:txBody>
      </p:sp>
      <p:sp>
        <p:nvSpPr>
          <p:cNvPr id="4" name="3 Slayt Numarası Yer Tutucusu"/>
          <p:cNvSpPr>
            <a:spLocks noGrp="1"/>
          </p:cNvSpPr>
          <p:nvPr>
            <p:ph type="sldNum" sz="quarter" idx="10"/>
          </p:nvPr>
        </p:nvSpPr>
        <p:spPr/>
        <p:txBody>
          <a:bodyPr/>
          <a:lstStyle/>
          <a:p>
            <a:fld id="{4421067F-C043-4570-AB43-9C2786E55C6E}" type="slidenum">
              <a:rPr lang="tr-TR" smtClean="0"/>
              <a:pPr/>
              <a:t>50</a:t>
            </a:fld>
            <a:endParaRPr lang="tr-T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dirty="0"/>
          </a:p>
        </p:txBody>
      </p:sp>
      <p:sp>
        <p:nvSpPr>
          <p:cNvPr id="4" name="3 Slayt Numarası Yer Tutucusu"/>
          <p:cNvSpPr>
            <a:spLocks noGrp="1"/>
          </p:cNvSpPr>
          <p:nvPr>
            <p:ph type="sldNum" sz="quarter" idx="10"/>
          </p:nvPr>
        </p:nvSpPr>
        <p:spPr/>
        <p:txBody>
          <a:bodyPr/>
          <a:lstStyle/>
          <a:p>
            <a:fld id="{4421067F-C043-4570-AB43-9C2786E55C6E}" type="slidenum">
              <a:rPr lang="tr-TR" smtClean="0"/>
              <a:pPr/>
              <a:t>51</a:t>
            </a:fld>
            <a:endParaRPr lang="tr-T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dirty="0"/>
          </a:p>
        </p:txBody>
      </p:sp>
      <p:sp>
        <p:nvSpPr>
          <p:cNvPr id="4" name="3 Slayt Numarası Yer Tutucusu"/>
          <p:cNvSpPr>
            <a:spLocks noGrp="1"/>
          </p:cNvSpPr>
          <p:nvPr>
            <p:ph type="sldNum" sz="quarter" idx="10"/>
          </p:nvPr>
        </p:nvSpPr>
        <p:spPr/>
        <p:txBody>
          <a:bodyPr/>
          <a:lstStyle/>
          <a:p>
            <a:fld id="{4421067F-C043-4570-AB43-9C2786E55C6E}" type="slidenum">
              <a:rPr lang="tr-TR" smtClean="0"/>
              <a:pPr/>
              <a:t>52</a:t>
            </a:fld>
            <a:endParaRPr lang="tr-T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dirty="0"/>
          </a:p>
        </p:txBody>
      </p:sp>
      <p:sp>
        <p:nvSpPr>
          <p:cNvPr id="4" name="3 Slayt Numarası Yer Tutucusu"/>
          <p:cNvSpPr>
            <a:spLocks noGrp="1"/>
          </p:cNvSpPr>
          <p:nvPr>
            <p:ph type="sldNum" sz="quarter" idx="10"/>
          </p:nvPr>
        </p:nvSpPr>
        <p:spPr/>
        <p:txBody>
          <a:bodyPr/>
          <a:lstStyle/>
          <a:p>
            <a:fld id="{4421067F-C043-4570-AB43-9C2786E55C6E}" type="slidenum">
              <a:rPr lang="tr-TR" smtClean="0"/>
              <a:pPr/>
              <a:t>53</a:t>
            </a:fld>
            <a:endParaRPr lang="tr-T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dirty="0"/>
          </a:p>
        </p:txBody>
      </p:sp>
      <p:sp>
        <p:nvSpPr>
          <p:cNvPr id="4" name="3 Slayt Numarası Yer Tutucusu"/>
          <p:cNvSpPr>
            <a:spLocks noGrp="1"/>
          </p:cNvSpPr>
          <p:nvPr>
            <p:ph type="sldNum" sz="quarter" idx="10"/>
          </p:nvPr>
        </p:nvSpPr>
        <p:spPr/>
        <p:txBody>
          <a:bodyPr/>
          <a:lstStyle/>
          <a:p>
            <a:fld id="{4421067F-C043-4570-AB43-9C2786E55C6E}" type="slidenum">
              <a:rPr lang="tr-TR" smtClean="0"/>
              <a:pPr/>
              <a:t>54</a:t>
            </a:fld>
            <a:endParaRPr lang="tr-T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dirty="0"/>
          </a:p>
        </p:txBody>
      </p:sp>
      <p:sp>
        <p:nvSpPr>
          <p:cNvPr id="4" name="3 Slayt Numarası Yer Tutucusu"/>
          <p:cNvSpPr>
            <a:spLocks noGrp="1"/>
          </p:cNvSpPr>
          <p:nvPr>
            <p:ph type="sldNum" sz="quarter" idx="10"/>
          </p:nvPr>
        </p:nvSpPr>
        <p:spPr/>
        <p:txBody>
          <a:bodyPr/>
          <a:lstStyle/>
          <a:p>
            <a:fld id="{4421067F-C043-4570-AB43-9C2786E55C6E}" type="slidenum">
              <a:rPr lang="tr-TR" smtClean="0"/>
              <a:pPr/>
              <a:t>55</a:t>
            </a:fld>
            <a:endParaRPr lang="tr-T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dirty="0"/>
          </a:p>
        </p:txBody>
      </p:sp>
      <p:sp>
        <p:nvSpPr>
          <p:cNvPr id="4" name="3 Slayt Numarası Yer Tutucusu"/>
          <p:cNvSpPr>
            <a:spLocks noGrp="1"/>
          </p:cNvSpPr>
          <p:nvPr>
            <p:ph type="sldNum" sz="quarter" idx="10"/>
          </p:nvPr>
        </p:nvSpPr>
        <p:spPr/>
        <p:txBody>
          <a:bodyPr/>
          <a:lstStyle/>
          <a:p>
            <a:fld id="{4421067F-C043-4570-AB43-9C2786E55C6E}" type="slidenum">
              <a:rPr lang="tr-TR" smtClean="0"/>
              <a:pPr/>
              <a:t>56</a:t>
            </a:fld>
            <a:endParaRPr lang="tr-T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dirty="0"/>
          </a:p>
        </p:txBody>
      </p:sp>
      <p:sp>
        <p:nvSpPr>
          <p:cNvPr id="4" name="3 Slayt Numarası Yer Tutucusu"/>
          <p:cNvSpPr>
            <a:spLocks noGrp="1"/>
          </p:cNvSpPr>
          <p:nvPr>
            <p:ph type="sldNum" sz="quarter" idx="10"/>
          </p:nvPr>
        </p:nvSpPr>
        <p:spPr/>
        <p:txBody>
          <a:bodyPr/>
          <a:lstStyle/>
          <a:p>
            <a:fld id="{4421067F-C043-4570-AB43-9C2786E55C6E}" type="slidenum">
              <a:rPr lang="tr-TR" smtClean="0"/>
              <a:pPr/>
              <a:t>57</a:t>
            </a:fld>
            <a:endParaRPr lang="tr-T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dirty="0"/>
          </a:p>
        </p:txBody>
      </p:sp>
      <p:sp>
        <p:nvSpPr>
          <p:cNvPr id="4" name="3 Slayt Numarası Yer Tutucusu"/>
          <p:cNvSpPr>
            <a:spLocks noGrp="1"/>
          </p:cNvSpPr>
          <p:nvPr>
            <p:ph type="sldNum" sz="quarter" idx="10"/>
          </p:nvPr>
        </p:nvSpPr>
        <p:spPr/>
        <p:txBody>
          <a:bodyPr/>
          <a:lstStyle/>
          <a:p>
            <a:fld id="{4421067F-C043-4570-AB43-9C2786E55C6E}" type="slidenum">
              <a:rPr lang="tr-TR" smtClean="0"/>
              <a:pPr/>
              <a:t>58</a:t>
            </a:fld>
            <a:endParaRPr lang="tr-T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dirty="0"/>
          </a:p>
        </p:txBody>
      </p:sp>
      <p:sp>
        <p:nvSpPr>
          <p:cNvPr id="4" name="3 Slayt Numarası Yer Tutucusu"/>
          <p:cNvSpPr>
            <a:spLocks noGrp="1"/>
          </p:cNvSpPr>
          <p:nvPr>
            <p:ph type="sldNum" sz="quarter" idx="10"/>
          </p:nvPr>
        </p:nvSpPr>
        <p:spPr/>
        <p:txBody>
          <a:bodyPr/>
          <a:lstStyle/>
          <a:p>
            <a:fld id="{4421067F-C043-4570-AB43-9C2786E55C6E}" type="slidenum">
              <a:rPr lang="tr-TR" smtClean="0"/>
              <a:pPr/>
              <a:t>59</a:t>
            </a:fld>
            <a:endParaRPr lang="tr-TR"/>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dirty="0"/>
          </a:p>
        </p:txBody>
      </p:sp>
      <p:sp>
        <p:nvSpPr>
          <p:cNvPr id="4" name="3 Slayt Numarası Yer Tutucusu"/>
          <p:cNvSpPr>
            <a:spLocks noGrp="1"/>
          </p:cNvSpPr>
          <p:nvPr>
            <p:ph type="sldNum" sz="quarter" idx="10"/>
          </p:nvPr>
        </p:nvSpPr>
        <p:spPr/>
        <p:txBody>
          <a:bodyPr/>
          <a:lstStyle/>
          <a:p>
            <a:fld id="{4421067F-C043-4570-AB43-9C2786E55C6E}" type="slidenum">
              <a:rPr lang="tr-TR" smtClean="0"/>
              <a:pPr/>
              <a:t>60</a:t>
            </a:fld>
            <a:endParaRPr lang="tr-T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1 Başlık"/>
          <p:cNvSpPr>
            <a:spLocks noGrp="1"/>
          </p:cNvSpPr>
          <p:nvPr>
            <p:ph type="ctrTitle"/>
          </p:nvPr>
        </p:nvSpPr>
        <p:spPr>
          <a:xfrm>
            <a:off x="685800" y="2130425"/>
            <a:ext cx="7772400" cy="1470025"/>
          </a:xfrm>
        </p:spPr>
        <p:txBody>
          <a:bodyPr/>
          <a:lstStyle/>
          <a:p>
            <a:r>
              <a:rPr lang="tr-TR" smtClean="0"/>
              <a:t>Asıl başlık stili için tıklatın</a:t>
            </a:r>
            <a:endParaRPr lang="tr-TR"/>
          </a:p>
        </p:txBody>
      </p:sp>
      <p:sp>
        <p:nvSpPr>
          <p:cNvPr id="3" name="2 Alt Başlık"/>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smtClean="0"/>
              <a:t>Asıl alt başlık stilini düzenlemek için tıklatın</a:t>
            </a:r>
            <a:endParaRPr lang="tr-TR"/>
          </a:p>
        </p:txBody>
      </p:sp>
      <p:sp>
        <p:nvSpPr>
          <p:cNvPr id="4" name="3 Veri Yer Tutucusu"/>
          <p:cNvSpPr>
            <a:spLocks noGrp="1"/>
          </p:cNvSpPr>
          <p:nvPr>
            <p:ph type="dt" sz="half" idx="10"/>
          </p:nvPr>
        </p:nvSpPr>
        <p:spPr/>
        <p:txBody>
          <a:bodyPr/>
          <a:lstStyle/>
          <a:p>
            <a:fld id="{4ECB3776-17FA-4C68-8248-60F16E4A9DA6}" type="datetimeFigureOut">
              <a:rPr lang="tr-TR" smtClean="0"/>
              <a:pPr/>
              <a:t>21.11.2020</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A3AC7F84-13CB-46C6-A9FF-5954F4C6B94E}" type="slidenum">
              <a:rPr lang="tr-TR" smtClean="0"/>
              <a:pPr/>
              <a:t>‹#›</a:t>
            </a:fld>
            <a:endParaRPr lang="tr-T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4ECB3776-17FA-4C68-8248-60F16E4A9DA6}" type="datetimeFigureOut">
              <a:rPr lang="tr-TR" smtClean="0"/>
              <a:pPr/>
              <a:t>21.11.2020</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A3AC7F84-13CB-46C6-A9FF-5954F4C6B94E}" type="slidenum">
              <a:rPr lang="tr-TR" smtClean="0"/>
              <a:pPr/>
              <a:t>‹#›</a:t>
            </a:fld>
            <a:endParaRPr lang="tr-T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1 Başlık"/>
          <p:cNvSpPr>
            <a:spLocks noGrp="1"/>
          </p:cNvSpPr>
          <p:nvPr>
            <p:ph type="title"/>
          </p:nvPr>
        </p:nvSpPr>
        <p:spPr>
          <a:xfrm>
            <a:off x="722313" y="4406900"/>
            <a:ext cx="7772400" cy="1362075"/>
          </a:xfrm>
        </p:spPr>
        <p:txBody>
          <a:bodyPr anchor="t"/>
          <a:lstStyle>
            <a:lvl1pPr algn="l">
              <a:defRPr sz="4000" b="1" cap="all"/>
            </a:lvl1pPr>
          </a:lstStyle>
          <a:p>
            <a:r>
              <a:rPr lang="tr-TR" smtClean="0"/>
              <a:t>Asıl başlık stili için tıklatın</a:t>
            </a:r>
            <a:endParaRPr lang="tr-TR"/>
          </a:p>
        </p:txBody>
      </p:sp>
      <p:sp>
        <p:nvSpPr>
          <p:cNvPr id="3" name="2 Metin Yer Tutucusu"/>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3 Veri Yer Tutucusu"/>
          <p:cNvSpPr>
            <a:spLocks noGrp="1"/>
          </p:cNvSpPr>
          <p:nvPr>
            <p:ph type="dt" sz="half" idx="10"/>
          </p:nvPr>
        </p:nvSpPr>
        <p:spPr/>
        <p:txBody>
          <a:bodyPr/>
          <a:lstStyle/>
          <a:p>
            <a:fld id="{4ECB3776-17FA-4C68-8248-60F16E4A9DA6}" type="datetimeFigureOut">
              <a:rPr lang="tr-TR" smtClean="0"/>
              <a:pPr/>
              <a:t>21.11.2020</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A3AC7F84-13CB-46C6-A9FF-5954F4C6B94E}" type="slidenum">
              <a:rPr lang="tr-TR" smtClean="0"/>
              <a:pPr/>
              <a:t>‹#›</a:t>
            </a:fld>
            <a:endParaRPr lang="tr-T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İçerik Yer Tutucusu"/>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4 Veri Yer Tutucusu"/>
          <p:cNvSpPr>
            <a:spLocks noGrp="1"/>
          </p:cNvSpPr>
          <p:nvPr>
            <p:ph type="dt" sz="half" idx="10"/>
          </p:nvPr>
        </p:nvSpPr>
        <p:spPr/>
        <p:txBody>
          <a:bodyPr/>
          <a:lstStyle/>
          <a:p>
            <a:fld id="{4ECB3776-17FA-4C68-8248-60F16E4A9DA6}" type="datetimeFigureOut">
              <a:rPr lang="tr-TR" smtClean="0"/>
              <a:pPr/>
              <a:t>21.11.2020</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A3AC7F84-13CB-46C6-A9FF-5954F4C6B94E}" type="slidenum">
              <a:rPr lang="tr-TR" smtClean="0"/>
              <a:pPr/>
              <a:t>‹#›</a:t>
            </a:fld>
            <a:endParaRPr lang="tr-T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lvl1pPr>
              <a:defRPr/>
            </a:lvl1pPr>
          </a:lstStyle>
          <a:p>
            <a:r>
              <a:rPr lang="tr-TR" smtClean="0"/>
              <a:t>Asıl başlık stili için tıklatın</a:t>
            </a:r>
            <a:endParaRPr lang="tr-TR"/>
          </a:p>
        </p:txBody>
      </p:sp>
      <p:sp>
        <p:nvSpPr>
          <p:cNvPr id="3" name="2 Metin Yer Tutucusu"/>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3 İçerik Yer Tutucusu"/>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4 Metin Yer Tutucusu"/>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5 İçerik Yer Tutucusu"/>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6 Veri Yer Tutucusu"/>
          <p:cNvSpPr>
            <a:spLocks noGrp="1"/>
          </p:cNvSpPr>
          <p:nvPr>
            <p:ph type="dt" sz="half" idx="10"/>
          </p:nvPr>
        </p:nvSpPr>
        <p:spPr/>
        <p:txBody>
          <a:bodyPr/>
          <a:lstStyle/>
          <a:p>
            <a:fld id="{4ECB3776-17FA-4C68-8248-60F16E4A9DA6}" type="datetimeFigureOut">
              <a:rPr lang="tr-TR" smtClean="0"/>
              <a:pPr/>
              <a:t>21.11.2020</a:t>
            </a:fld>
            <a:endParaRPr lang="tr-TR"/>
          </a:p>
        </p:txBody>
      </p:sp>
      <p:sp>
        <p:nvSpPr>
          <p:cNvPr id="8" name="7 Altbilgi Yer Tutucusu"/>
          <p:cNvSpPr>
            <a:spLocks noGrp="1"/>
          </p:cNvSpPr>
          <p:nvPr>
            <p:ph type="ftr" sz="quarter" idx="11"/>
          </p:nvPr>
        </p:nvSpPr>
        <p:spPr/>
        <p:txBody>
          <a:bodyPr/>
          <a:lstStyle/>
          <a:p>
            <a:endParaRPr lang="tr-TR"/>
          </a:p>
        </p:txBody>
      </p:sp>
      <p:sp>
        <p:nvSpPr>
          <p:cNvPr id="9" name="8 Slayt Numarası Yer Tutucusu"/>
          <p:cNvSpPr>
            <a:spLocks noGrp="1"/>
          </p:cNvSpPr>
          <p:nvPr>
            <p:ph type="sldNum" sz="quarter" idx="12"/>
          </p:nvPr>
        </p:nvSpPr>
        <p:spPr/>
        <p:txBody>
          <a:bodyPr/>
          <a:lstStyle/>
          <a:p>
            <a:fld id="{A3AC7F84-13CB-46C6-A9FF-5954F4C6B94E}" type="slidenum">
              <a:rPr lang="tr-TR" smtClean="0"/>
              <a:pPr/>
              <a:t>‹#›</a:t>
            </a:fld>
            <a:endParaRPr lang="tr-T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Veri Yer Tutucusu"/>
          <p:cNvSpPr>
            <a:spLocks noGrp="1"/>
          </p:cNvSpPr>
          <p:nvPr>
            <p:ph type="dt" sz="half" idx="10"/>
          </p:nvPr>
        </p:nvSpPr>
        <p:spPr/>
        <p:txBody>
          <a:bodyPr/>
          <a:lstStyle/>
          <a:p>
            <a:fld id="{4ECB3776-17FA-4C68-8248-60F16E4A9DA6}" type="datetimeFigureOut">
              <a:rPr lang="tr-TR" smtClean="0"/>
              <a:pPr/>
              <a:t>21.11.2020</a:t>
            </a:fld>
            <a:endParaRPr lang="tr-TR"/>
          </a:p>
        </p:txBody>
      </p:sp>
      <p:sp>
        <p:nvSpPr>
          <p:cNvPr id="4" name="3 Altbilgi Yer Tutucusu"/>
          <p:cNvSpPr>
            <a:spLocks noGrp="1"/>
          </p:cNvSpPr>
          <p:nvPr>
            <p:ph type="ftr" sz="quarter" idx="11"/>
          </p:nvPr>
        </p:nvSpPr>
        <p:spPr/>
        <p:txBody>
          <a:bodyPr/>
          <a:lstStyle/>
          <a:p>
            <a:endParaRPr lang="tr-TR"/>
          </a:p>
        </p:txBody>
      </p:sp>
      <p:sp>
        <p:nvSpPr>
          <p:cNvPr id="5" name="4 Slayt Numarası Yer Tutucusu"/>
          <p:cNvSpPr>
            <a:spLocks noGrp="1"/>
          </p:cNvSpPr>
          <p:nvPr>
            <p:ph type="sldNum" sz="quarter" idx="12"/>
          </p:nvPr>
        </p:nvSpPr>
        <p:spPr/>
        <p:txBody>
          <a:bodyPr/>
          <a:lstStyle/>
          <a:p>
            <a:fld id="{A3AC7F84-13CB-46C6-A9FF-5954F4C6B94E}" type="slidenum">
              <a:rPr lang="tr-TR" smtClean="0"/>
              <a:pPr/>
              <a:t>‹#›</a:t>
            </a:fld>
            <a:endParaRPr lang="tr-T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1 Veri Yer Tutucusu"/>
          <p:cNvSpPr>
            <a:spLocks noGrp="1"/>
          </p:cNvSpPr>
          <p:nvPr>
            <p:ph type="dt" sz="half" idx="10"/>
          </p:nvPr>
        </p:nvSpPr>
        <p:spPr/>
        <p:txBody>
          <a:bodyPr/>
          <a:lstStyle/>
          <a:p>
            <a:fld id="{4ECB3776-17FA-4C68-8248-60F16E4A9DA6}" type="datetimeFigureOut">
              <a:rPr lang="tr-TR" smtClean="0"/>
              <a:pPr/>
              <a:t>21.11.2020</a:t>
            </a:fld>
            <a:endParaRPr lang="tr-TR"/>
          </a:p>
        </p:txBody>
      </p:sp>
      <p:sp>
        <p:nvSpPr>
          <p:cNvPr id="3" name="2 Altbilgi Yer Tutucusu"/>
          <p:cNvSpPr>
            <a:spLocks noGrp="1"/>
          </p:cNvSpPr>
          <p:nvPr>
            <p:ph type="ftr" sz="quarter" idx="11"/>
          </p:nvPr>
        </p:nvSpPr>
        <p:spPr/>
        <p:txBody>
          <a:bodyPr/>
          <a:lstStyle/>
          <a:p>
            <a:endParaRPr lang="tr-TR"/>
          </a:p>
        </p:txBody>
      </p:sp>
      <p:sp>
        <p:nvSpPr>
          <p:cNvPr id="4" name="3 Slayt Numarası Yer Tutucusu"/>
          <p:cNvSpPr>
            <a:spLocks noGrp="1"/>
          </p:cNvSpPr>
          <p:nvPr>
            <p:ph type="sldNum" sz="quarter" idx="12"/>
          </p:nvPr>
        </p:nvSpPr>
        <p:spPr/>
        <p:txBody>
          <a:bodyPr/>
          <a:lstStyle/>
          <a:p>
            <a:fld id="{A3AC7F84-13CB-46C6-A9FF-5954F4C6B94E}" type="slidenum">
              <a:rPr lang="tr-TR" smtClean="0"/>
              <a:pPr/>
              <a:t>‹#›</a:t>
            </a:fld>
            <a:endParaRPr lang="tr-T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3050"/>
            <a:ext cx="3008313" cy="1162050"/>
          </a:xfrm>
        </p:spPr>
        <p:txBody>
          <a:bodyPr anchor="b"/>
          <a:lstStyle>
            <a:lvl1pPr algn="l">
              <a:defRPr sz="2000" b="1"/>
            </a:lvl1pPr>
          </a:lstStyle>
          <a:p>
            <a:r>
              <a:rPr lang="tr-TR" smtClean="0"/>
              <a:t>Asıl başlık stili için tıklatın</a:t>
            </a:r>
            <a:endParaRPr lang="tr-TR"/>
          </a:p>
        </p:txBody>
      </p:sp>
      <p:sp>
        <p:nvSpPr>
          <p:cNvPr id="3" name="2 İçerik Yer Tutucusu"/>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Metin Yer Tutucusu"/>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4 Veri Yer Tutucusu"/>
          <p:cNvSpPr>
            <a:spLocks noGrp="1"/>
          </p:cNvSpPr>
          <p:nvPr>
            <p:ph type="dt" sz="half" idx="10"/>
          </p:nvPr>
        </p:nvSpPr>
        <p:spPr/>
        <p:txBody>
          <a:bodyPr/>
          <a:lstStyle/>
          <a:p>
            <a:fld id="{4ECB3776-17FA-4C68-8248-60F16E4A9DA6}" type="datetimeFigureOut">
              <a:rPr lang="tr-TR" smtClean="0"/>
              <a:pPr/>
              <a:t>21.11.2020</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A3AC7F84-13CB-46C6-A9FF-5954F4C6B94E}" type="slidenum">
              <a:rPr lang="tr-TR" smtClean="0"/>
              <a:pPr/>
              <a:t>‹#›</a:t>
            </a:fld>
            <a:endParaRPr lang="tr-T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1 Başlık"/>
          <p:cNvSpPr>
            <a:spLocks noGrp="1"/>
          </p:cNvSpPr>
          <p:nvPr>
            <p:ph type="title"/>
          </p:nvPr>
        </p:nvSpPr>
        <p:spPr>
          <a:xfrm>
            <a:off x="1792288" y="4800600"/>
            <a:ext cx="5486400" cy="566738"/>
          </a:xfrm>
        </p:spPr>
        <p:txBody>
          <a:bodyPr anchor="b"/>
          <a:lstStyle>
            <a:lvl1pPr algn="l">
              <a:defRPr sz="2000" b="1"/>
            </a:lvl1pPr>
          </a:lstStyle>
          <a:p>
            <a:r>
              <a:rPr lang="tr-TR" smtClean="0"/>
              <a:t>Asıl başlık stili için tıklatın</a:t>
            </a:r>
            <a:endParaRPr lang="tr-TR"/>
          </a:p>
        </p:txBody>
      </p:sp>
      <p:sp>
        <p:nvSpPr>
          <p:cNvPr id="3" name="2 Resim Yer Tutucusu"/>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3 Metin Yer Tutucusu"/>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4 Veri Yer Tutucusu"/>
          <p:cNvSpPr>
            <a:spLocks noGrp="1"/>
          </p:cNvSpPr>
          <p:nvPr>
            <p:ph type="dt" sz="half" idx="10"/>
          </p:nvPr>
        </p:nvSpPr>
        <p:spPr/>
        <p:txBody>
          <a:bodyPr/>
          <a:lstStyle/>
          <a:p>
            <a:fld id="{4ECB3776-17FA-4C68-8248-60F16E4A9DA6}" type="datetimeFigureOut">
              <a:rPr lang="tr-TR" smtClean="0"/>
              <a:pPr/>
              <a:t>21.11.2020</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A3AC7F84-13CB-46C6-A9FF-5954F4C6B94E}" type="slidenum">
              <a:rPr lang="tr-TR" smtClean="0"/>
              <a:pPr/>
              <a:t>‹#›</a:t>
            </a:fld>
            <a:endParaRPr lang="tr-T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Dikey Metin Yer Tutucusu"/>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4ECB3776-17FA-4C68-8248-60F16E4A9DA6}" type="datetimeFigureOut">
              <a:rPr lang="tr-TR" smtClean="0"/>
              <a:pPr/>
              <a:t>21.11.2020</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A3AC7F84-13CB-46C6-A9FF-5954F4C6B94E}" type="slidenum">
              <a:rPr lang="tr-TR" smtClean="0"/>
              <a:pPr/>
              <a:t>‹#›</a:t>
            </a:fld>
            <a:endParaRPr lang="tr-T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1 Dikey Başlık"/>
          <p:cNvSpPr>
            <a:spLocks noGrp="1"/>
          </p:cNvSpPr>
          <p:nvPr>
            <p:ph type="title" orient="vert"/>
          </p:nvPr>
        </p:nvSpPr>
        <p:spPr>
          <a:xfrm>
            <a:off x="6629400" y="274638"/>
            <a:ext cx="2057400" cy="5851525"/>
          </a:xfrm>
        </p:spPr>
        <p:txBody>
          <a:bodyPr vert="eaVert"/>
          <a:lstStyle/>
          <a:p>
            <a:r>
              <a:rPr lang="tr-TR" smtClean="0"/>
              <a:t>Asıl başlık stili için tıklatın</a:t>
            </a:r>
            <a:endParaRPr lang="tr-TR"/>
          </a:p>
        </p:txBody>
      </p:sp>
      <p:sp>
        <p:nvSpPr>
          <p:cNvPr id="3" name="2 Dikey Metin Yer Tutucusu"/>
          <p:cNvSpPr>
            <a:spLocks noGrp="1"/>
          </p:cNvSpPr>
          <p:nvPr>
            <p:ph type="body" orient="vert" idx="1"/>
          </p:nvPr>
        </p:nvSpPr>
        <p:spPr>
          <a:xfrm>
            <a:off x="457200" y="274638"/>
            <a:ext cx="6019800" cy="5851525"/>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4ECB3776-17FA-4C68-8248-60F16E4A9DA6}" type="datetimeFigureOut">
              <a:rPr lang="tr-TR" smtClean="0"/>
              <a:pPr/>
              <a:t>21.11.2020</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A3AC7F84-13CB-46C6-A9FF-5954F4C6B94E}" type="slidenum">
              <a:rPr lang="tr-TR" smtClean="0"/>
              <a:pPr/>
              <a:t>‹#›</a:t>
            </a:fld>
            <a:endParaRPr lang="tr-T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Başlık Yer Tutucusu"/>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tr-TR" smtClean="0"/>
              <a:t>Asıl başlık stili için tıklatın</a:t>
            </a:r>
            <a:endParaRPr lang="tr-TR"/>
          </a:p>
        </p:txBody>
      </p:sp>
      <p:sp>
        <p:nvSpPr>
          <p:cNvPr id="3" name="2 Metin Yer Tutucusu"/>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ECB3776-17FA-4C68-8248-60F16E4A9DA6}" type="datetimeFigureOut">
              <a:rPr lang="tr-TR" smtClean="0"/>
              <a:pPr/>
              <a:t>21.11.2020</a:t>
            </a:fld>
            <a:endParaRPr lang="tr-TR"/>
          </a:p>
        </p:txBody>
      </p:sp>
      <p:sp>
        <p:nvSpPr>
          <p:cNvPr id="5" name="4 Altbilgi Yer Tutucusu"/>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5 Slayt Numarası Yer Tutucusu"/>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3AC7F84-13CB-46C6-A9FF-5954F4C6B94E}" type="slidenum">
              <a:rPr lang="tr-TR" smtClean="0"/>
              <a:pPr/>
              <a:t>‹#›</a:t>
            </a:fld>
            <a:endParaRPr lang="tr-T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ctrTitle"/>
          </p:nvPr>
        </p:nvSpPr>
        <p:spPr/>
        <p:txBody>
          <a:bodyPr>
            <a:normAutofit/>
          </a:bodyPr>
          <a:lstStyle/>
          <a:p>
            <a:r>
              <a:rPr lang="tr-TR" b="1" dirty="0" smtClean="0">
                <a:solidFill>
                  <a:srgbClr val="FF0000"/>
                </a:solidFill>
              </a:rPr>
              <a:t>AKŞEHİR </a:t>
            </a:r>
            <a:r>
              <a:rPr lang="tr-TR" b="1" dirty="0">
                <a:solidFill>
                  <a:srgbClr val="FF0000"/>
                </a:solidFill>
              </a:rPr>
              <a:t>TİCARET BORSASI</a:t>
            </a:r>
            <a:endParaRPr lang="tr-TR" dirty="0">
              <a:solidFill>
                <a:srgbClr val="FF0000"/>
              </a:solidFill>
            </a:endParaRPr>
          </a:p>
        </p:txBody>
      </p:sp>
      <p:sp>
        <p:nvSpPr>
          <p:cNvPr id="3" name="2 Alt Başlık"/>
          <p:cNvSpPr>
            <a:spLocks noGrp="1"/>
          </p:cNvSpPr>
          <p:nvPr>
            <p:ph type="subTitle" idx="1"/>
          </p:nvPr>
        </p:nvSpPr>
        <p:spPr>
          <a:xfrm>
            <a:off x="1371600" y="3286124"/>
            <a:ext cx="6400800" cy="2352676"/>
          </a:xfrm>
        </p:spPr>
        <p:txBody>
          <a:bodyPr>
            <a:normAutofit lnSpcReduction="10000"/>
          </a:bodyPr>
          <a:lstStyle/>
          <a:p>
            <a:r>
              <a:rPr lang="tr-TR" sz="4700" b="1" dirty="0" smtClean="0">
                <a:solidFill>
                  <a:srgbClr val="FF0000"/>
                </a:solidFill>
              </a:rPr>
              <a:t>2020 </a:t>
            </a:r>
            <a:r>
              <a:rPr lang="tr-TR" sz="4700" b="1" dirty="0">
                <a:solidFill>
                  <a:srgbClr val="FF0000"/>
                </a:solidFill>
              </a:rPr>
              <a:t>/ 2023           </a:t>
            </a:r>
          </a:p>
          <a:p>
            <a:r>
              <a:rPr lang="tr-TR" sz="4700" b="1" dirty="0" smtClean="0">
                <a:solidFill>
                  <a:srgbClr val="FF0000"/>
                </a:solidFill>
              </a:rPr>
              <a:t> STRATEJİK PLANI</a:t>
            </a:r>
          </a:p>
          <a:p>
            <a:endParaRPr lang="tr-TR" b="1" dirty="0" smtClean="0">
              <a:solidFill>
                <a:srgbClr val="FF0000"/>
              </a:solidFill>
            </a:endParaRPr>
          </a:p>
          <a:p>
            <a:r>
              <a:rPr lang="tr-TR" sz="1200" b="1" dirty="0">
                <a:solidFill>
                  <a:schemeClr val="tx1"/>
                </a:solidFill>
              </a:rPr>
              <a:t>YÖNETİM KURULUNUN 19/02/2020 TARİH VE 96 SAYILI KARARI İLE ONAYLANMIŞTIR</a:t>
            </a:r>
          </a:p>
          <a:p>
            <a:endParaRPr lang="tr-TR" dirty="0">
              <a:solidFill>
                <a:srgbClr val="FF0000"/>
              </a:solidFill>
            </a:endParaRPr>
          </a:p>
        </p:txBody>
      </p:sp>
      <p:pic>
        <p:nvPicPr>
          <p:cNvPr id="4" name="3 Resim" descr="logo.png"/>
          <p:cNvPicPr>
            <a:picLocks noChangeAspect="1"/>
          </p:cNvPicPr>
          <p:nvPr/>
        </p:nvPicPr>
        <p:blipFill>
          <a:blip r:embed="rId3"/>
          <a:stretch>
            <a:fillRect/>
          </a:stretch>
        </p:blipFill>
        <p:spPr>
          <a:xfrm>
            <a:off x="928662" y="285728"/>
            <a:ext cx="7085715" cy="2006349"/>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ctrTitle"/>
          </p:nvPr>
        </p:nvSpPr>
        <p:spPr/>
        <p:txBody>
          <a:bodyPr>
            <a:normAutofit fontScale="90000"/>
          </a:bodyPr>
          <a:lstStyle/>
          <a:p>
            <a:r>
              <a:rPr lang="tr-TR" b="1" dirty="0" smtClean="0"/>
              <a:t/>
            </a:r>
            <a:br>
              <a:rPr lang="tr-TR" b="1" dirty="0" smtClean="0"/>
            </a:br>
            <a:r>
              <a:rPr lang="tr-TR" b="1" dirty="0" smtClean="0"/>
              <a:t/>
            </a:r>
            <a:br>
              <a:rPr lang="tr-TR" b="1" dirty="0" smtClean="0"/>
            </a:br>
            <a:endParaRPr lang="tr-TR" dirty="0">
              <a:solidFill>
                <a:srgbClr val="FF0000"/>
              </a:solidFill>
            </a:endParaRPr>
          </a:p>
        </p:txBody>
      </p:sp>
      <p:sp>
        <p:nvSpPr>
          <p:cNvPr id="3" name="2 Alt Başlık"/>
          <p:cNvSpPr>
            <a:spLocks noGrp="1"/>
          </p:cNvSpPr>
          <p:nvPr>
            <p:ph type="subTitle" idx="1"/>
          </p:nvPr>
        </p:nvSpPr>
        <p:spPr>
          <a:xfrm>
            <a:off x="1371600" y="214290"/>
            <a:ext cx="6400800" cy="6429420"/>
          </a:xfrm>
        </p:spPr>
        <p:txBody>
          <a:bodyPr>
            <a:noAutofit/>
          </a:bodyPr>
          <a:lstStyle/>
          <a:p>
            <a:r>
              <a:rPr lang="tr-TR" sz="1400" b="1" u="sng" dirty="0">
                <a:solidFill>
                  <a:srgbClr val="FF0000"/>
                </a:solidFill>
              </a:rPr>
              <a:t>İÇİNDEKİLER     </a:t>
            </a:r>
            <a:r>
              <a:rPr lang="tr-TR" sz="1400" b="1" u="sng" dirty="0">
                <a:solidFill>
                  <a:schemeClr val="tx1"/>
                </a:solidFill>
              </a:rPr>
              <a:t>               </a:t>
            </a:r>
          </a:p>
          <a:p>
            <a:endParaRPr lang="tr-TR" sz="1400" b="1" dirty="0">
              <a:solidFill>
                <a:schemeClr val="tx1"/>
              </a:solidFill>
            </a:endParaRPr>
          </a:p>
          <a:p>
            <a:r>
              <a:rPr lang="tr-TR" sz="1400" b="1" dirty="0">
                <a:solidFill>
                  <a:srgbClr val="FF0000"/>
                </a:solidFill>
              </a:rPr>
              <a:t>GİRİŞ</a:t>
            </a:r>
          </a:p>
          <a:p>
            <a:r>
              <a:rPr lang="tr-TR" sz="1400" b="1" dirty="0" smtClean="0">
                <a:solidFill>
                  <a:srgbClr val="FF0000"/>
                </a:solidFill>
              </a:rPr>
              <a:t>1</a:t>
            </a:r>
            <a:r>
              <a:rPr lang="tr-TR" sz="1400" b="1" dirty="0">
                <a:solidFill>
                  <a:srgbClr val="FF0000"/>
                </a:solidFill>
              </a:rPr>
              <a:t>. STRATEJİK PLANLAMA SÜRECİ</a:t>
            </a:r>
          </a:p>
          <a:p>
            <a:r>
              <a:rPr lang="tr-TR" sz="1400" b="1" dirty="0">
                <a:solidFill>
                  <a:srgbClr val="FF0000"/>
                </a:solidFill>
              </a:rPr>
              <a:t>2. STRATEJİK PLANLAMA EKİBİ </a:t>
            </a:r>
          </a:p>
          <a:p>
            <a:r>
              <a:rPr lang="tr-TR" sz="1400" b="1" dirty="0">
                <a:solidFill>
                  <a:srgbClr val="FF0000"/>
                </a:solidFill>
              </a:rPr>
              <a:t>3. DURUM ANALİZİ </a:t>
            </a:r>
          </a:p>
          <a:p>
            <a:r>
              <a:rPr lang="en-US" sz="1400" b="1" dirty="0">
                <a:solidFill>
                  <a:schemeClr val="tx1"/>
                </a:solidFill>
              </a:rPr>
              <a:t>3.1. AKŞEHİRIN TARİHÇESİ</a:t>
            </a:r>
          </a:p>
          <a:p>
            <a:r>
              <a:rPr lang="en-US" sz="1400" b="1" dirty="0">
                <a:solidFill>
                  <a:schemeClr val="tx1"/>
                </a:solidFill>
              </a:rPr>
              <a:t>3.1.1 </a:t>
            </a:r>
            <a:r>
              <a:rPr lang="en-US" sz="1400" b="1" dirty="0" err="1">
                <a:solidFill>
                  <a:schemeClr val="tx1"/>
                </a:solidFill>
              </a:rPr>
              <a:t>İlimizin</a:t>
            </a:r>
            <a:r>
              <a:rPr lang="en-US" sz="1400" b="1" dirty="0">
                <a:solidFill>
                  <a:schemeClr val="tx1"/>
                </a:solidFill>
              </a:rPr>
              <a:t> </a:t>
            </a:r>
            <a:r>
              <a:rPr lang="en-US" sz="1400" b="1" dirty="0" err="1">
                <a:solidFill>
                  <a:schemeClr val="tx1"/>
                </a:solidFill>
              </a:rPr>
              <a:t>Tarihçesi</a:t>
            </a:r>
            <a:endParaRPr lang="en-US" sz="1400" b="1" dirty="0">
              <a:solidFill>
                <a:schemeClr val="tx1"/>
              </a:solidFill>
            </a:endParaRPr>
          </a:p>
          <a:p>
            <a:r>
              <a:rPr lang="en-US" sz="1400" b="1" dirty="0">
                <a:solidFill>
                  <a:schemeClr val="tx1"/>
                </a:solidFill>
              </a:rPr>
              <a:t>3.2 AKŞEHİR TİCARET BORSASININ TARİHÇESİ</a:t>
            </a:r>
          </a:p>
          <a:p>
            <a:r>
              <a:rPr lang="en-US" sz="1400" b="1" dirty="0">
                <a:solidFill>
                  <a:schemeClr val="tx1"/>
                </a:solidFill>
              </a:rPr>
              <a:t>3.2.1 </a:t>
            </a:r>
            <a:r>
              <a:rPr lang="en-US" sz="1400" b="1" dirty="0" err="1">
                <a:solidFill>
                  <a:schemeClr val="tx1"/>
                </a:solidFill>
              </a:rPr>
              <a:t>Örgütsel</a:t>
            </a:r>
            <a:r>
              <a:rPr lang="en-US" sz="1400" b="1" dirty="0">
                <a:solidFill>
                  <a:schemeClr val="tx1"/>
                </a:solidFill>
              </a:rPr>
              <a:t> </a:t>
            </a:r>
            <a:r>
              <a:rPr lang="en-US" sz="1400" b="1" dirty="0" err="1">
                <a:solidFill>
                  <a:schemeClr val="tx1"/>
                </a:solidFill>
              </a:rPr>
              <a:t>Yapı</a:t>
            </a:r>
            <a:r>
              <a:rPr lang="en-US" sz="1400" b="1" dirty="0">
                <a:solidFill>
                  <a:schemeClr val="tx1"/>
                </a:solidFill>
              </a:rPr>
              <a:t> </a:t>
            </a:r>
          </a:p>
          <a:p>
            <a:r>
              <a:rPr lang="en-US" sz="1400" b="1" dirty="0">
                <a:solidFill>
                  <a:schemeClr val="tx1"/>
                </a:solidFill>
              </a:rPr>
              <a:t>3.2.2 </a:t>
            </a:r>
            <a:r>
              <a:rPr lang="en-US" sz="1400" b="1" dirty="0" err="1">
                <a:solidFill>
                  <a:schemeClr val="tx1"/>
                </a:solidFill>
              </a:rPr>
              <a:t>Fiziksel</a:t>
            </a:r>
            <a:r>
              <a:rPr lang="en-US" sz="1400" b="1" dirty="0">
                <a:solidFill>
                  <a:schemeClr val="tx1"/>
                </a:solidFill>
              </a:rPr>
              <a:t> </a:t>
            </a:r>
            <a:r>
              <a:rPr lang="en-US" sz="1400" b="1" dirty="0" err="1">
                <a:solidFill>
                  <a:schemeClr val="tx1"/>
                </a:solidFill>
              </a:rPr>
              <a:t>Yapı</a:t>
            </a:r>
            <a:endParaRPr lang="en-US" sz="1400" b="1" dirty="0">
              <a:solidFill>
                <a:schemeClr val="tx1"/>
              </a:solidFill>
            </a:endParaRPr>
          </a:p>
          <a:p>
            <a:r>
              <a:rPr lang="en-US" sz="1400" b="1" dirty="0">
                <a:solidFill>
                  <a:schemeClr val="tx1"/>
                </a:solidFill>
              </a:rPr>
              <a:t>3.2.3 </a:t>
            </a:r>
            <a:r>
              <a:rPr lang="en-US" sz="1400" b="1" dirty="0" err="1">
                <a:solidFill>
                  <a:schemeClr val="tx1"/>
                </a:solidFill>
              </a:rPr>
              <a:t>İnsan</a:t>
            </a:r>
            <a:r>
              <a:rPr lang="en-US" sz="1400" b="1" dirty="0">
                <a:solidFill>
                  <a:schemeClr val="tx1"/>
                </a:solidFill>
              </a:rPr>
              <a:t> </a:t>
            </a:r>
            <a:r>
              <a:rPr lang="en-US" sz="1400" b="1" dirty="0" err="1">
                <a:solidFill>
                  <a:schemeClr val="tx1"/>
                </a:solidFill>
              </a:rPr>
              <a:t>Kaynakları</a:t>
            </a:r>
            <a:endParaRPr lang="en-US" sz="1400" b="1" dirty="0">
              <a:solidFill>
                <a:schemeClr val="tx1"/>
              </a:solidFill>
            </a:endParaRPr>
          </a:p>
          <a:p>
            <a:r>
              <a:rPr lang="en-US" sz="1400" b="1" dirty="0">
                <a:solidFill>
                  <a:schemeClr val="tx1"/>
                </a:solidFill>
              </a:rPr>
              <a:t>3.2.4 Mali </a:t>
            </a:r>
            <a:r>
              <a:rPr lang="en-US" sz="1400" b="1" dirty="0" err="1">
                <a:solidFill>
                  <a:schemeClr val="tx1"/>
                </a:solidFill>
              </a:rPr>
              <a:t>Yapı</a:t>
            </a:r>
            <a:endParaRPr lang="en-US" sz="1400" b="1" dirty="0">
              <a:solidFill>
                <a:schemeClr val="tx1"/>
              </a:solidFill>
            </a:endParaRPr>
          </a:p>
          <a:p>
            <a:r>
              <a:rPr lang="en-US" sz="1400" b="1" dirty="0">
                <a:solidFill>
                  <a:schemeClr val="tx1"/>
                </a:solidFill>
              </a:rPr>
              <a:t>3.2.5 </a:t>
            </a:r>
            <a:r>
              <a:rPr lang="en-US" sz="1400" b="1" dirty="0" err="1">
                <a:solidFill>
                  <a:schemeClr val="tx1"/>
                </a:solidFill>
              </a:rPr>
              <a:t>Üyelerimiz</a:t>
            </a:r>
            <a:endParaRPr lang="en-US" sz="1400" b="1" dirty="0">
              <a:solidFill>
                <a:schemeClr val="tx1"/>
              </a:solidFill>
            </a:endParaRPr>
          </a:p>
          <a:p>
            <a:r>
              <a:rPr lang="en-US" sz="1400" b="1" dirty="0">
                <a:solidFill>
                  <a:schemeClr val="tx1"/>
                </a:solidFill>
              </a:rPr>
              <a:t>3.2.6 </a:t>
            </a:r>
            <a:r>
              <a:rPr lang="en-US" sz="1400" b="1" dirty="0" err="1">
                <a:solidFill>
                  <a:schemeClr val="tx1"/>
                </a:solidFill>
              </a:rPr>
              <a:t>Yasal</a:t>
            </a:r>
            <a:r>
              <a:rPr lang="en-US" sz="1400" b="1" dirty="0">
                <a:solidFill>
                  <a:schemeClr val="tx1"/>
                </a:solidFill>
              </a:rPr>
              <a:t> </a:t>
            </a:r>
            <a:r>
              <a:rPr lang="en-US" sz="1400" b="1" dirty="0" err="1">
                <a:solidFill>
                  <a:schemeClr val="tx1"/>
                </a:solidFill>
              </a:rPr>
              <a:t>Yükümlülükler</a:t>
            </a:r>
            <a:r>
              <a:rPr lang="en-US" sz="1400" b="1" dirty="0">
                <a:solidFill>
                  <a:schemeClr val="tx1"/>
                </a:solidFill>
              </a:rPr>
              <a:t> </a:t>
            </a:r>
            <a:r>
              <a:rPr lang="en-US" sz="1400" b="1" dirty="0" err="1">
                <a:solidFill>
                  <a:schemeClr val="tx1"/>
                </a:solidFill>
              </a:rPr>
              <a:t>ve</a:t>
            </a:r>
            <a:r>
              <a:rPr lang="en-US" sz="1400" b="1" dirty="0">
                <a:solidFill>
                  <a:schemeClr val="tx1"/>
                </a:solidFill>
              </a:rPr>
              <a:t> </a:t>
            </a:r>
            <a:r>
              <a:rPr lang="en-US" sz="1400" b="1" dirty="0" err="1">
                <a:solidFill>
                  <a:schemeClr val="tx1"/>
                </a:solidFill>
              </a:rPr>
              <a:t>Mevzuat</a:t>
            </a:r>
            <a:r>
              <a:rPr lang="en-US" sz="1400" b="1" dirty="0">
                <a:solidFill>
                  <a:schemeClr val="tx1"/>
                </a:solidFill>
              </a:rPr>
              <a:t> </a:t>
            </a:r>
            <a:r>
              <a:rPr lang="en-US" sz="1400" b="1" dirty="0" err="1">
                <a:solidFill>
                  <a:schemeClr val="tx1"/>
                </a:solidFill>
              </a:rPr>
              <a:t>Analizi</a:t>
            </a:r>
            <a:endParaRPr lang="en-US" sz="1400" b="1" dirty="0">
              <a:solidFill>
                <a:schemeClr val="tx1"/>
              </a:solidFill>
            </a:endParaRPr>
          </a:p>
          <a:p>
            <a:r>
              <a:rPr lang="en-US" sz="1400" b="1" dirty="0">
                <a:solidFill>
                  <a:schemeClr val="tx1"/>
                </a:solidFill>
              </a:rPr>
              <a:t>3.2.7 </a:t>
            </a:r>
            <a:r>
              <a:rPr lang="en-US" sz="1400" b="1" dirty="0" err="1">
                <a:solidFill>
                  <a:schemeClr val="tx1"/>
                </a:solidFill>
              </a:rPr>
              <a:t>Faaliyet</a:t>
            </a:r>
            <a:r>
              <a:rPr lang="en-US" sz="1400" b="1" dirty="0">
                <a:solidFill>
                  <a:schemeClr val="tx1"/>
                </a:solidFill>
              </a:rPr>
              <a:t> </a:t>
            </a:r>
            <a:r>
              <a:rPr lang="en-US" sz="1400" b="1" dirty="0" err="1">
                <a:solidFill>
                  <a:schemeClr val="tx1"/>
                </a:solidFill>
              </a:rPr>
              <a:t>Alanları</a:t>
            </a:r>
            <a:r>
              <a:rPr lang="en-US" sz="1400" b="1" dirty="0">
                <a:solidFill>
                  <a:schemeClr val="tx1"/>
                </a:solidFill>
              </a:rPr>
              <a:t> </a:t>
            </a:r>
            <a:r>
              <a:rPr lang="en-US" sz="1400" b="1" dirty="0" err="1">
                <a:solidFill>
                  <a:schemeClr val="tx1"/>
                </a:solidFill>
              </a:rPr>
              <a:t>ile</a:t>
            </a:r>
            <a:r>
              <a:rPr lang="en-US" sz="1400" b="1" dirty="0">
                <a:solidFill>
                  <a:schemeClr val="tx1"/>
                </a:solidFill>
              </a:rPr>
              <a:t> </a:t>
            </a:r>
            <a:r>
              <a:rPr lang="en-US" sz="1400" b="1" dirty="0" err="1">
                <a:solidFill>
                  <a:schemeClr val="tx1"/>
                </a:solidFill>
              </a:rPr>
              <a:t>Ürün</a:t>
            </a:r>
            <a:r>
              <a:rPr lang="en-US" sz="1400" b="1" dirty="0">
                <a:solidFill>
                  <a:schemeClr val="tx1"/>
                </a:solidFill>
              </a:rPr>
              <a:t> </a:t>
            </a:r>
            <a:r>
              <a:rPr lang="en-US" sz="1400" b="1" dirty="0" err="1">
                <a:solidFill>
                  <a:schemeClr val="tx1"/>
                </a:solidFill>
              </a:rPr>
              <a:t>ve</a:t>
            </a:r>
            <a:r>
              <a:rPr lang="en-US" sz="1400" b="1" dirty="0">
                <a:solidFill>
                  <a:schemeClr val="tx1"/>
                </a:solidFill>
              </a:rPr>
              <a:t> </a:t>
            </a:r>
            <a:r>
              <a:rPr lang="en-US" sz="1400" b="1" dirty="0" err="1">
                <a:solidFill>
                  <a:schemeClr val="tx1"/>
                </a:solidFill>
              </a:rPr>
              <a:t>Hizmetler</a:t>
            </a:r>
            <a:endParaRPr lang="en-US" sz="1400" b="1" dirty="0">
              <a:solidFill>
                <a:schemeClr val="tx1"/>
              </a:solidFill>
            </a:endParaRPr>
          </a:p>
          <a:p>
            <a:r>
              <a:rPr lang="en-US" sz="1400" b="1" dirty="0">
                <a:solidFill>
                  <a:schemeClr val="tx1"/>
                </a:solidFill>
              </a:rPr>
              <a:t>3.3 PAYDAŞ ANALİZİ</a:t>
            </a:r>
          </a:p>
          <a:p>
            <a:r>
              <a:rPr lang="en-US" sz="1400" b="1" dirty="0">
                <a:solidFill>
                  <a:schemeClr val="tx1"/>
                </a:solidFill>
              </a:rPr>
              <a:t>3.3.1 </a:t>
            </a:r>
            <a:r>
              <a:rPr lang="en-US" sz="1400" b="1" dirty="0" err="1">
                <a:solidFill>
                  <a:schemeClr val="tx1"/>
                </a:solidFill>
              </a:rPr>
              <a:t>Paydaşların</a:t>
            </a:r>
            <a:r>
              <a:rPr lang="en-US" sz="1400" b="1" dirty="0">
                <a:solidFill>
                  <a:schemeClr val="tx1"/>
                </a:solidFill>
              </a:rPr>
              <a:t> </a:t>
            </a:r>
            <a:r>
              <a:rPr lang="en-US" sz="1400" b="1" dirty="0" err="1">
                <a:solidFill>
                  <a:schemeClr val="tx1"/>
                </a:solidFill>
              </a:rPr>
              <a:t>Görüş</a:t>
            </a:r>
            <a:r>
              <a:rPr lang="en-US" sz="1400" b="1" dirty="0">
                <a:solidFill>
                  <a:schemeClr val="tx1"/>
                </a:solidFill>
              </a:rPr>
              <a:t> </a:t>
            </a:r>
            <a:r>
              <a:rPr lang="en-US" sz="1400" b="1" dirty="0" err="1">
                <a:solidFill>
                  <a:schemeClr val="tx1"/>
                </a:solidFill>
              </a:rPr>
              <a:t>ve</a:t>
            </a:r>
            <a:r>
              <a:rPr lang="en-US" sz="1400" b="1" dirty="0">
                <a:solidFill>
                  <a:schemeClr val="tx1"/>
                </a:solidFill>
              </a:rPr>
              <a:t> </a:t>
            </a:r>
            <a:r>
              <a:rPr lang="en-US" sz="1400" b="1" dirty="0" err="1">
                <a:solidFill>
                  <a:schemeClr val="tx1"/>
                </a:solidFill>
              </a:rPr>
              <a:t>Önerilerinin</a:t>
            </a:r>
            <a:r>
              <a:rPr lang="en-US" sz="1400" b="1" dirty="0">
                <a:solidFill>
                  <a:schemeClr val="tx1"/>
                </a:solidFill>
              </a:rPr>
              <a:t> </a:t>
            </a:r>
            <a:r>
              <a:rPr lang="en-US" sz="1400" b="1" dirty="0" err="1">
                <a:solidFill>
                  <a:schemeClr val="tx1"/>
                </a:solidFill>
              </a:rPr>
              <a:t>Alınması</a:t>
            </a:r>
            <a:endParaRPr lang="en-US" sz="1400" b="1" dirty="0">
              <a:solidFill>
                <a:schemeClr val="tx1"/>
              </a:solidFill>
            </a:endParaRPr>
          </a:p>
          <a:p>
            <a:r>
              <a:rPr lang="en-US" sz="1400" b="1" dirty="0">
                <a:solidFill>
                  <a:schemeClr val="tx1"/>
                </a:solidFill>
              </a:rPr>
              <a:t>3.4 ÇEVRE ANALİZİ</a:t>
            </a:r>
          </a:p>
          <a:p>
            <a:r>
              <a:rPr lang="en-US" sz="1400" b="1" dirty="0">
                <a:solidFill>
                  <a:schemeClr val="tx1"/>
                </a:solidFill>
              </a:rPr>
              <a:t>3.4.1 </a:t>
            </a:r>
            <a:r>
              <a:rPr lang="en-US" sz="1400" b="1" dirty="0" err="1">
                <a:solidFill>
                  <a:schemeClr val="tx1"/>
                </a:solidFill>
              </a:rPr>
              <a:t>İç</a:t>
            </a:r>
            <a:r>
              <a:rPr lang="en-US" sz="1400" b="1" dirty="0">
                <a:solidFill>
                  <a:schemeClr val="tx1"/>
                </a:solidFill>
              </a:rPr>
              <a:t> </a:t>
            </a:r>
            <a:r>
              <a:rPr lang="en-US" sz="1400" b="1" dirty="0" err="1">
                <a:solidFill>
                  <a:schemeClr val="tx1"/>
                </a:solidFill>
              </a:rPr>
              <a:t>Çevre</a:t>
            </a:r>
            <a:r>
              <a:rPr lang="en-US" sz="1400" b="1" dirty="0">
                <a:solidFill>
                  <a:schemeClr val="tx1"/>
                </a:solidFill>
              </a:rPr>
              <a:t> </a:t>
            </a:r>
            <a:r>
              <a:rPr lang="en-US" sz="1400" b="1" dirty="0" err="1">
                <a:solidFill>
                  <a:schemeClr val="tx1"/>
                </a:solidFill>
              </a:rPr>
              <a:t>Analizi</a:t>
            </a:r>
            <a:endParaRPr lang="en-US" sz="1400" b="1" dirty="0">
              <a:solidFill>
                <a:schemeClr val="tx1"/>
              </a:solidFill>
            </a:endParaRPr>
          </a:p>
          <a:p>
            <a:r>
              <a:rPr lang="en-US" sz="1400" b="1" dirty="0">
                <a:solidFill>
                  <a:schemeClr val="tx1"/>
                </a:solidFill>
              </a:rPr>
              <a:t>3.4.2 </a:t>
            </a:r>
            <a:r>
              <a:rPr lang="en-US" sz="1400" b="1" dirty="0" err="1">
                <a:solidFill>
                  <a:schemeClr val="tx1"/>
                </a:solidFill>
              </a:rPr>
              <a:t>Dış</a:t>
            </a:r>
            <a:r>
              <a:rPr lang="en-US" sz="1400" b="1" dirty="0">
                <a:solidFill>
                  <a:schemeClr val="tx1"/>
                </a:solidFill>
              </a:rPr>
              <a:t> </a:t>
            </a:r>
            <a:r>
              <a:rPr lang="en-US" sz="1400" b="1" dirty="0" err="1">
                <a:solidFill>
                  <a:schemeClr val="tx1"/>
                </a:solidFill>
              </a:rPr>
              <a:t>Çevre</a:t>
            </a:r>
            <a:r>
              <a:rPr lang="en-US" sz="1400" b="1" dirty="0">
                <a:solidFill>
                  <a:schemeClr val="tx1"/>
                </a:solidFill>
              </a:rPr>
              <a:t> </a:t>
            </a:r>
            <a:r>
              <a:rPr lang="en-US" sz="1400" b="1" dirty="0" err="1">
                <a:solidFill>
                  <a:schemeClr val="tx1"/>
                </a:solidFill>
              </a:rPr>
              <a:t>Analizi</a:t>
            </a:r>
            <a:endParaRPr lang="en-US" sz="1400" b="1" dirty="0">
              <a:solidFill>
                <a:schemeClr val="tx1"/>
              </a:solidFill>
            </a:endParaRPr>
          </a:p>
          <a:p>
            <a:r>
              <a:rPr lang="pl-PL" sz="1400" b="1" dirty="0">
                <a:solidFill>
                  <a:schemeClr val="tx1"/>
                </a:solidFill>
              </a:rPr>
              <a:t>3.5 SWOT ANALİZİ VE SWOT MATRİS</a:t>
            </a:r>
          </a:p>
          <a:p>
            <a:r>
              <a:rPr lang="en-US" sz="1400" b="1" dirty="0">
                <a:solidFill>
                  <a:schemeClr val="tx1"/>
                </a:solidFill>
              </a:rPr>
              <a:t>3.5.1 </a:t>
            </a:r>
            <a:r>
              <a:rPr lang="en-US" sz="1400" b="1" dirty="0" err="1">
                <a:solidFill>
                  <a:schemeClr val="tx1"/>
                </a:solidFill>
              </a:rPr>
              <a:t>Swot</a:t>
            </a:r>
            <a:r>
              <a:rPr lang="en-US" sz="1400" b="1" dirty="0">
                <a:solidFill>
                  <a:schemeClr val="tx1"/>
                </a:solidFill>
              </a:rPr>
              <a:t> </a:t>
            </a:r>
            <a:r>
              <a:rPr lang="en-US" sz="1400" b="1" dirty="0" err="1">
                <a:solidFill>
                  <a:schemeClr val="tx1"/>
                </a:solidFill>
              </a:rPr>
              <a:t>Analizi</a:t>
            </a:r>
            <a:endParaRPr lang="en-US" sz="1400" b="1" dirty="0">
              <a:solidFill>
                <a:schemeClr val="tx1"/>
              </a:solidFill>
            </a:endParaRPr>
          </a:p>
          <a:p>
            <a:r>
              <a:rPr lang="en-US" sz="1400" b="1" dirty="0">
                <a:solidFill>
                  <a:schemeClr val="tx1"/>
                </a:solidFill>
              </a:rPr>
              <a:t>3.5.2 </a:t>
            </a:r>
            <a:r>
              <a:rPr lang="en-US" sz="1400" b="1" dirty="0" err="1">
                <a:solidFill>
                  <a:schemeClr val="tx1"/>
                </a:solidFill>
              </a:rPr>
              <a:t>Swot</a:t>
            </a:r>
            <a:r>
              <a:rPr lang="en-US" sz="1400" b="1" dirty="0">
                <a:solidFill>
                  <a:schemeClr val="tx1"/>
                </a:solidFill>
              </a:rPr>
              <a:t> </a:t>
            </a:r>
            <a:r>
              <a:rPr lang="en-US" sz="1400" b="1" dirty="0" err="1">
                <a:solidFill>
                  <a:schemeClr val="tx1"/>
                </a:solidFill>
              </a:rPr>
              <a:t>Matris</a:t>
            </a:r>
            <a:endParaRPr lang="tr-TR" sz="1400" b="1" dirty="0" smtClean="0">
              <a:solidFill>
                <a:schemeClr val="tx1"/>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ctrTitle"/>
          </p:nvPr>
        </p:nvSpPr>
        <p:spPr/>
        <p:txBody>
          <a:bodyPr>
            <a:normAutofit fontScale="90000"/>
          </a:bodyPr>
          <a:lstStyle/>
          <a:p>
            <a:r>
              <a:rPr lang="tr-TR" b="1" dirty="0" smtClean="0"/>
              <a:t/>
            </a:r>
            <a:br>
              <a:rPr lang="tr-TR" b="1" dirty="0" smtClean="0"/>
            </a:br>
            <a:r>
              <a:rPr lang="tr-TR" b="1" dirty="0" smtClean="0"/>
              <a:t/>
            </a:r>
            <a:br>
              <a:rPr lang="tr-TR" b="1" dirty="0" smtClean="0"/>
            </a:br>
            <a:endParaRPr lang="tr-TR" dirty="0">
              <a:solidFill>
                <a:srgbClr val="FF0000"/>
              </a:solidFill>
            </a:endParaRPr>
          </a:p>
        </p:txBody>
      </p:sp>
      <p:sp>
        <p:nvSpPr>
          <p:cNvPr id="3" name="2 Alt Başlık"/>
          <p:cNvSpPr>
            <a:spLocks noGrp="1"/>
          </p:cNvSpPr>
          <p:nvPr>
            <p:ph type="subTitle" idx="1"/>
          </p:nvPr>
        </p:nvSpPr>
        <p:spPr>
          <a:xfrm>
            <a:off x="1371600" y="428604"/>
            <a:ext cx="6400800" cy="5210196"/>
          </a:xfrm>
        </p:spPr>
        <p:txBody>
          <a:bodyPr>
            <a:noAutofit/>
          </a:bodyPr>
          <a:lstStyle/>
          <a:p>
            <a:r>
              <a:rPr lang="tr-TR" sz="1400" b="1" dirty="0">
                <a:solidFill>
                  <a:srgbClr val="FF0000"/>
                </a:solidFill>
              </a:rPr>
              <a:t>4. GELECEĞE BAKIŞ</a:t>
            </a:r>
          </a:p>
          <a:p>
            <a:endParaRPr lang="tr-TR" sz="1400" b="1" dirty="0">
              <a:solidFill>
                <a:schemeClr val="tx1"/>
              </a:solidFill>
            </a:endParaRPr>
          </a:p>
          <a:p>
            <a:r>
              <a:rPr lang="en-US" sz="1400" b="1" dirty="0">
                <a:solidFill>
                  <a:schemeClr val="tx1"/>
                </a:solidFill>
              </a:rPr>
              <a:t>4.1.Misyon, </a:t>
            </a:r>
            <a:r>
              <a:rPr lang="en-US" sz="1400" b="1" dirty="0" err="1">
                <a:solidFill>
                  <a:schemeClr val="tx1"/>
                </a:solidFill>
              </a:rPr>
              <a:t>Vizyon</a:t>
            </a:r>
            <a:r>
              <a:rPr lang="en-US" sz="1400" b="1" dirty="0">
                <a:solidFill>
                  <a:schemeClr val="tx1"/>
                </a:solidFill>
              </a:rPr>
              <a:t> </a:t>
            </a:r>
            <a:r>
              <a:rPr lang="en-US" sz="1400" b="1" dirty="0" err="1">
                <a:solidFill>
                  <a:schemeClr val="tx1"/>
                </a:solidFill>
              </a:rPr>
              <a:t>ve</a:t>
            </a:r>
            <a:r>
              <a:rPr lang="en-US" sz="1400" b="1" dirty="0">
                <a:solidFill>
                  <a:schemeClr val="tx1"/>
                </a:solidFill>
              </a:rPr>
              <a:t> </a:t>
            </a:r>
            <a:r>
              <a:rPr lang="en-US" sz="1400" b="1" dirty="0" err="1">
                <a:solidFill>
                  <a:schemeClr val="tx1"/>
                </a:solidFill>
              </a:rPr>
              <a:t>Temel</a:t>
            </a:r>
            <a:r>
              <a:rPr lang="en-US" sz="1400" b="1" dirty="0">
                <a:solidFill>
                  <a:schemeClr val="tx1"/>
                </a:solidFill>
              </a:rPr>
              <a:t> </a:t>
            </a:r>
            <a:r>
              <a:rPr lang="en-US" sz="1400" b="1" dirty="0" err="1">
                <a:solidFill>
                  <a:schemeClr val="tx1"/>
                </a:solidFill>
              </a:rPr>
              <a:t>Değerler</a:t>
            </a:r>
            <a:endParaRPr lang="en-US" sz="1400" b="1" dirty="0">
              <a:solidFill>
                <a:schemeClr val="tx1"/>
              </a:solidFill>
            </a:endParaRPr>
          </a:p>
          <a:p>
            <a:r>
              <a:rPr lang="en-US" sz="1400" b="1" dirty="0">
                <a:solidFill>
                  <a:schemeClr val="tx1"/>
                </a:solidFill>
              </a:rPr>
              <a:t>4.1.1 </a:t>
            </a:r>
            <a:r>
              <a:rPr lang="en-US" sz="1400" b="1" dirty="0" err="1">
                <a:solidFill>
                  <a:schemeClr val="tx1"/>
                </a:solidFill>
              </a:rPr>
              <a:t>Misyon</a:t>
            </a:r>
            <a:r>
              <a:rPr lang="en-US" sz="1400" b="1" dirty="0">
                <a:solidFill>
                  <a:schemeClr val="tx1"/>
                </a:solidFill>
              </a:rPr>
              <a:t> </a:t>
            </a:r>
          </a:p>
          <a:p>
            <a:r>
              <a:rPr lang="en-US" sz="1400" b="1" dirty="0">
                <a:solidFill>
                  <a:schemeClr val="tx1"/>
                </a:solidFill>
              </a:rPr>
              <a:t>4.1.2 </a:t>
            </a:r>
            <a:r>
              <a:rPr lang="en-US" sz="1400" b="1" dirty="0" err="1">
                <a:solidFill>
                  <a:schemeClr val="tx1"/>
                </a:solidFill>
              </a:rPr>
              <a:t>Vizyon</a:t>
            </a:r>
            <a:endParaRPr lang="en-US" sz="1400" b="1" dirty="0">
              <a:solidFill>
                <a:schemeClr val="tx1"/>
              </a:solidFill>
            </a:endParaRPr>
          </a:p>
          <a:p>
            <a:r>
              <a:rPr lang="en-US" sz="1400" b="1" dirty="0">
                <a:solidFill>
                  <a:schemeClr val="tx1"/>
                </a:solidFill>
              </a:rPr>
              <a:t>4.1.3 </a:t>
            </a:r>
            <a:r>
              <a:rPr lang="en-US" sz="1400" b="1" dirty="0" err="1">
                <a:solidFill>
                  <a:schemeClr val="tx1"/>
                </a:solidFill>
              </a:rPr>
              <a:t>Temel</a:t>
            </a:r>
            <a:r>
              <a:rPr lang="en-US" sz="1400" b="1" dirty="0">
                <a:solidFill>
                  <a:schemeClr val="tx1"/>
                </a:solidFill>
              </a:rPr>
              <a:t> </a:t>
            </a:r>
            <a:r>
              <a:rPr lang="en-US" sz="1400" b="1" dirty="0" err="1">
                <a:solidFill>
                  <a:schemeClr val="tx1"/>
                </a:solidFill>
              </a:rPr>
              <a:t>Değerler</a:t>
            </a:r>
            <a:endParaRPr lang="en-US" sz="1400" b="1" dirty="0">
              <a:solidFill>
                <a:schemeClr val="tx1"/>
              </a:solidFill>
            </a:endParaRPr>
          </a:p>
          <a:p>
            <a:endParaRPr lang="en-US" sz="1400" b="1" dirty="0">
              <a:solidFill>
                <a:schemeClr val="tx1"/>
              </a:solidFill>
            </a:endParaRPr>
          </a:p>
          <a:p>
            <a:r>
              <a:rPr lang="da-DK" sz="1400" b="1" dirty="0">
                <a:solidFill>
                  <a:srgbClr val="FF0000"/>
                </a:solidFill>
              </a:rPr>
              <a:t>5. STRATEJİK AMAÇLAR VE HEDEFLER</a:t>
            </a:r>
          </a:p>
          <a:p>
            <a:endParaRPr lang="tr-TR" sz="1400" b="1" dirty="0">
              <a:solidFill>
                <a:srgbClr val="FF0000"/>
              </a:solidFill>
            </a:endParaRPr>
          </a:p>
          <a:p>
            <a:r>
              <a:rPr lang="tr-TR" sz="1400" b="1" dirty="0">
                <a:solidFill>
                  <a:srgbClr val="FF0000"/>
                </a:solidFill>
              </a:rPr>
              <a:t>6. MALİYETLER </a:t>
            </a:r>
          </a:p>
          <a:p>
            <a:endParaRPr lang="tr-TR" sz="1400" b="1" dirty="0">
              <a:solidFill>
                <a:srgbClr val="FF0000"/>
              </a:solidFill>
            </a:endParaRPr>
          </a:p>
          <a:p>
            <a:r>
              <a:rPr lang="tr-TR" sz="1400" b="1" dirty="0">
                <a:solidFill>
                  <a:srgbClr val="FF0000"/>
                </a:solidFill>
              </a:rPr>
              <a:t>7. İZLEME VE DEĞERLENDİRME</a:t>
            </a:r>
            <a:endParaRPr lang="tr-TR" sz="1400" b="1" dirty="0" smtClean="0">
              <a:solidFill>
                <a:srgbClr val="FF0000"/>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ctrTitle" idx="4294967295"/>
          </p:nvPr>
        </p:nvSpPr>
        <p:spPr>
          <a:xfrm>
            <a:off x="0" y="2130425"/>
            <a:ext cx="7772400" cy="1470025"/>
          </a:xfrm>
        </p:spPr>
        <p:txBody>
          <a:bodyPr>
            <a:normAutofit fontScale="90000"/>
          </a:bodyPr>
          <a:lstStyle/>
          <a:p>
            <a:r>
              <a:rPr lang="tr-TR" b="1" dirty="0" smtClean="0"/>
              <a:t/>
            </a:r>
            <a:br>
              <a:rPr lang="tr-TR" b="1" dirty="0" smtClean="0"/>
            </a:br>
            <a:r>
              <a:rPr lang="tr-TR" b="1" dirty="0" smtClean="0"/>
              <a:t/>
            </a:r>
            <a:br>
              <a:rPr lang="tr-TR" b="1" dirty="0" smtClean="0"/>
            </a:br>
            <a:endParaRPr lang="tr-TR" dirty="0">
              <a:solidFill>
                <a:srgbClr val="FF0000"/>
              </a:solidFill>
            </a:endParaRPr>
          </a:p>
        </p:txBody>
      </p:sp>
      <p:sp>
        <p:nvSpPr>
          <p:cNvPr id="6" name="5 Dikdörtgen"/>
          <p:cNvSpPr/>
          <p:nvPr/>
        </p:nvSpPr>
        <p:spPr>
          <a:xfrm>
            <a:off x="0" y="0"/>
            <a:ext cx="9144000" cy="4801314"/>
          </a:xfrm>
          <a:prstGeom prst="rect">
            <a:avLst/>
          </a:prstGeom>
        </p:spPr>
        <p:txBody>
          <a:bodyPr wrap="square">
            <a:spAutoFit/>
          </a:bodyPr>
          <a:lstStyle/>
          <a:p>
            <a:r>
              <a:rPr lang="tr-TR" b="1" dirty="0">
                <a:solidFill>
                  <a:srgbClr val="FF0000"/>
                </a:solidFill>
              </a:rPr>
              <a:t>GİRİŞ </a:t>
            </a:r>
          </a:p>
          <a:p>
            <a:endParaRPr lang="tr-TR" dirty="0"/>
          </a:p>
          <a:p>
            <a:r>
              <a:rPr lang="tr-TR" dirty="0"/>
              <a:t>Tarih boyunca hep önemli bir yerleşim, ticaret, kültür merkezi olan Akşehir'e ait ilk arkeolojik bulgular Neolitik Dönem'e kadar uzanıyor. Etiler zamanında Akşehir'in adı </a:t>
            </a:r>
            <a:r>
              <a:rPr lang="tr-TR" dirty="0" err="1"/>
              <a:t>Thymbrion</a:t>
            </a:r>
            <a:r>
              <a:rPr lang="tr-TR" dirty="0"/>
              <a:t>' dur. Zamanla </a:t>
            </a:r>
            <a:r>
              <a:rPr lang="tr-TR" dirty="0" err="1"/>
              <a:t>Frikya</a:t>
            </a:r>
            <a:r>
              <a:rPr lang="tr-TR" dirty="0"/>
              <a:t> egemenliğine daha sonra Anadolu‘ da egemenlik kuran </a:t>
            </a:r>
            <a:r>
              <a:rPr lang="tr-TR" dirty="0" err="1"/>
              <a:t>Lidyalılar’ın</a:t>
            </a:r>
            <a:r>
              <a:rPr lang="tr-TR" dirty="0"/>
              <a:t> yönetiminde kalan Akşehir'in önemi daha da arttı. "Krallar Yolu" Akşehir'den geçmekteydi.Akşehir Helenistik dönemde Phrygia tiranı </a:t>
            </a:r>
            <a:r>
              <a:rPr lang="tr-TR" dirty="0" err="1"/>
              <a:t>Philomelos</a:t>
            </a:r>
            <a:r>
              <a:rPr lang="tr-TR" dirty="0"/>
              <a:t> tarafından kuruldu. İlk yerleşim alanı bugünkü kentin kuzey-batısında, sultan dağının kuzey yamaçlarındaydı. Kent roma döneminde </a:t>
            </a:r>
            <a:r>
              <a:rPr lang="tr-TR" dirty="0" err="1"/>
              <a:t>Philomelium</a:t>
            </a:r>
            <a:r>
              <a:rPr lang="tr-TR" dirty="0"/>
              <a:t> (Bal Sevenler) adını aldı. </a:t>
            </a:r>
          </a:p>
          <a:p>
            <a:r>
              <a:rPr lang="tr-TR" dirty="0"/>
              <a:t>Müslüman Araplar birçok kez yağmaladıkları kente Belde-i Beyza (Beyaz Şehir) adını verdiler. Malazgirt Savaşı' </a:t>
            </a:r>
            <a:r>
              <a:rPr lang="tr-TR" dirty="0" err="1"/>
              <a:t>nın</a:t>
            </a:r>
            <a:r>
              <a:rPr lang="tr-TR" dirty="0"/>
              <a:t> ardından başlayan Anadolu' </a:t>
            </a:r>
            <a:r>
              <a:rPr lang="tr-TR" dirty="0" err="1"/>
              <a:t>nun</a:t>
            </a:r>
            <a:r>
              <a:rPr lang="tr-TR" dirty="0"/>
              <a:t> </a:t>
            </a:r>
            <a:r>
              <a:rPr lang="tr-TR" dirty="0" smtClean="0"/>
              <a:t>Türkleşmesi </a:t>
            </a:r>
            <a:r>
              <a:rPr lang="tr-TR" dirty="0"/>
              <a:t>sonucunda </a:t>
            </a:r>
            <a:r>
              <a:rPr lang="tr-TR" dirty="0" err="1"/>
              <a:t>Kutalmışoğlu</a:t>
            </a:r>
            <a:r>
              <a:rPr lang="tr-TR" dirty="0"/>
              <a:t> Süleyman Şah tarafından alınan kentin bundan sonra adı ve kaderi değişir. </a:t>
            </a:r>
            <a:r>
              <a:rPr lang="tr-TR" dirty="0" err="1"/>
              <a:t>Nehçet</a:t>
            </a:r>
            <a:r>
              <a:rPr lang="tr-TR" dirty="0"/>
              <a:t>-</a:t>
            </a:r>
            <a:r>
              <a:rPr lang="tr-TR" dirty="0" err="1"/>
              <a:t>ül</a:t>
            </a:r>
            <a:r>
              <a:rPr lang="tr-TR" dirty="0"/>
              <a:t> </a:t>
            </a:r>
            <a:r>
              <a:rPr lang="tr-TR" dirty="0" err="1"/>
              <a:t>menazil'de</a:t>
            </a:r>
            <a:r>
              <a:rPr lang="tr-TR" dirty="0"/>
              <a:t> buraya gelen hükümdarlardan birinin çiçek açmış ağaçlardan </a:t>
            </a:r>
            <a:r>
              <a:rPr lang="tr-TR" dirty="0" smtClean="0"/>
              <a:t>esinlenerek "</a:t>
            </a:r>
            <a:r>
              <a:rPr lang="tr-TR" dirty="0"/>
              <a:t>Akşehir" dediği rivayet edilmektedir. Akşehir'in günümüzde sahip olduğu eserlerin pek çoğu Selçuklular zamanında yapılmıştır. Bu dönemde kent zenginleşir ve gelişir. Horasan illerinden </a:t>
            </a:r>
            <a:r>
              <a:rPr lang="tr-TR" dirty="0" err="1"/>
              <a:t>Seyyid</a:t>
            </a:r>
            <a:r>
              <a:rPr lang="tr-TR" dirty="0"/>
              <a:t> </a:t>
            </a:r>
            <a:r>
              <a:rPr lang="tr-TR" dirty="0" err="1"/>
              <a:t>Mahmud</a:t>
            </a:r>
            <a:r>
              <a:rPr lang="tr-TR" dirty="0"/>
              <a:t> </a:t>
            </a:r>
            <a:r>
              <a:rPr lang="tr-TR" dirty="0" err="1"/>
              <a:t>Hayrani</a:t>
            </a:r>
            <a:r>
              <a:rPr lang="tr-TR" dirty="0"/>
              <a:t>, </a:t>
            </a:r>
            <a:r>
              <a:rPr lang="tr-TR" dirty="0" err="1"/>
              <a:t>Nimetullah</a:t>
            </a:r>
            <a:r>
              <a:rPr lang="tr-TR" dirty="0"/>
              <a:t> </a:t>
            </a:r>
            <a:r>
              <a:rPr lang="tr-TR" dirty="0" err="1"/>
              <a:t>Nahçevani</a:t>
            </a:r>
            <a:r>
              <a:rPr lang="tr-TR" dirty="0"/>
              <a:t> gibi din bilginleri Akşehir'e göç ederek bu toprakların manevi dokusunun değişmesine katkıda bulunurlar.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ctrTitle" idx="4294967295"/>
          </p:nvPr>
        </p:nvSpPr>
        <p:spPr>
          <a:xfrm>
            <a:off x="0" y="2130425"/>
            <a:ext cx="7772400" cy="1470025"/>
          </a:xfrm>
        </p:spPr>
        <p:txBody>
          <a:bodyPr>
            <a:normAutofit fontScale="90000"/>
          </a:bodyPr>
          <a:lstStyle/>
          <a:p>
            <a:r>
              <a:rPr lang="tr-TR" b="1" dirty="0" smtClean="0"/>
              <a:t/>
            </a:r>
            <a:br>
              <a:rPr lang="tr-TR" b="1" dirty="0" smtClean="0"/>
            </a:br>
            <a:r>
              <a:rPr lang="tr-TR" b="1" dirty="0" smtClean="0"/>
              <a:t/>
            </a:r>
            <a:br>
              <a:rPr lang="tr-TR" b="1" dirty="0" smtClean="0"/>
            </a:br>
            <a:endParaRPr lang="tr-TR" dirty="0">
              <a:solidFill>
                <a:srgbClr val="FF0000"/>
              </a:solidFill>
            </a:endParaRPr>
          </a:p>
        </p:txBody>
      </p:sp>
      <p:sp>
        <p:nvSpPr>
          <p:cNvPr id="4" name="3 Dikdörtgen"/>
          <p:cNvSpPr/>
          <p:nvPr/>
        </p:nvSpPr>
        <p:spPr>
          <a:xfrm>
            <a:off x="0" y="857232"/>
            <a:ext cx="9144000" cy="4247317"/>
          </a:xfrm>
          <a:prstGeom prst="rect">
            <a:avLst/>
          </a:prstGeom>
        </p:spPr>
        <p:txBody>
          <a:bodyPr wrap="square">
            <a:spAutoFit/>
          </a:bodyPr>
          <a:lstStyle/>
          <a:p>
            <a:r>
              <a:rPr lang="tr-TR" dirty="0"/>
              <a:t>Selçuklu </a:t>
            </a:r>
            <a:r>
              <a:rPr lang="tr-TR" dirty="0" smtClean="0"/>
              <a:t>Devleti'nin </a:t>
            </a:r>
            <a:r>
              <a:rPr lang="tr-TR" dirty="0"/>
              <a:t>çökmesiyle önce </a:t>
            </a:r>
            <a:r>
              <a:rPr lang="tr-TR" dirty="0" err="1"/>
              <a:t>Eşrefoğulları</a:t>
            </a:r>
            <a:r>
              <a:rPr lang="tr-TR" dirty="0"/>
              <a:t>, sonra da yüz </a:t>
            </a:r>
            <a:r>
              <a:rPr lang="tr-TR" dirty="0" smtClean="0"/>
              <a:t>yıl </a:t>
            </a:r>
            <a:r>
              <a:rPr lang="tr-TR" dirty="0" err="1" smtClean="0"/>
              <a:t>Hamitoğulları</a:t>
            </a:r>
            <a:r>
              <a:rPr lang="tr-TR" dirty="0" smtClean="0"/>
              <a:t> </a:t>
            </a:r>
            <a:r>
              <a:rPr lang="tr-TR" dirty="0"/>
              <a:t>yönetir. Kenti beyliklerden günümüze sadece </a:t>
            </a:r>
            <a:r>
              <a:rPr lang="tr-TR" dirty="0" err="1"/>
              <a:t>Marif</a:t>
            </a:r>
            <a:r>
              <a:rPr lang="tr-TR" dirty="0"/>
              <a:t> </a:t>
            </a:r>
            <a:r>
              <a:rPr lang="tr-TR" dirty="0" smtClean="0"/>
              <a:t>köyündeki Şeyh </a:t>
            </a:r>
            <a:r>
              <a:rPr lang="tr-TR" dirty="0"/>
              <a:t>Hasan Türbesi ile mezar taşları ulaşır. Akşehir 1381 yılında Murat </a:t>
            </a:r>
            <a:r>
              <a:rPr lang="tr-TR" dirty="0" err="1"/>
              <a:t>Hüdavendigar'a</a:t>
            </a:r>
            <a:r>
              <a:rPr lang="tr-TR" dirty="0"/>
              <a:t> satılır. Yıldırım Beyazıt 1402 yılında Timur'a yenilince,</a:t>
            </a:r>
            <a:r>
              <a:rPr lang="tr-TR" dirty="0" err="1"/>
              <a:t>Ferruhşah</a:t>
            </a:r>
            <a:r>
              <a:rPr lang="tr-TR" dirty="0"/>
              <a:t> Mescidi'nin cenazelik bölümüne hapsedilir ve burada intihar eder. Timur'un zulmünden bunalan halk, </a:t>
            </a:r>
            <a:r>
              <a:rPr lang="tr-TR" dirty="0" err="1"/>
              <a:t>Nasreddin</a:t>
            </a:r>
            <a:r>
              <a:rPr lang="tr-TR" dirty="0"/>
              <a:t> Hoca'yı dirilterek doymak bilmeyen fillerden kurtulmanın çaresini arar. Fetret döneminde kısa bir </a:t>
            </a:r>
            <a:r>
              <a:rPr lang="tr-TR" dirty="0" smtClean="0"/>
              <a:t>süre </a:t>
            </a:r>
            <a:r>
              <a:rPr lang="tr-TR" dirty="0" err="1" smtClean="0"/>
              <a:t>Akşehiroğulları</a:t>
            </a:r>
            <a:r>
              <a:rPr lang="tr-TR" dirty="0" smtClean="0"/>
              <a:t> </a:t>
            </a:r>
            <a:r>
              <a:rPr lang="tr-TR" dirty="0"/>
              <a:t>eline geçen Akşehir, Fatih Sultan Mehmet tarafından 1467 yılında fethedilir ve cumhuriyete kadar sürecek olan kesintisiz Osmanlı Hâkimiyeti başlar. 15. Yüzyılın sonlarına doğru çeşitli etnik ve dinsel kökenden gelen kavimlerin barış ve kardeşlik içerisinde bir arada yaşadığı günler başlar. </a:t>
            </a:r>
            <a:endParaRPr lang="tr-TR" dirty="0" smtClean="0"/>
          </a:p>
          <a:p>
            <a:endParaRPr lang="tr-TR" dirty="0"/>
          </a:p>
          <a:p>
            <a:r>
              <a:rPr lang="tr-TR" dirty="0"/>
              <a:t>Sevr Antlaşması ile, </a:t>
            </a:r>
            <a:r>
              <a:rPr lang="tr-TR" dirty="0" smtClean="0"/>
              <a:t>Akşehir İtalyanlar </a:t>
            </a:r>
            <a:r>
              <a:rPr lang="tr-TR" dirty="0"/>
              <a:t>tarafından işgal edilir. İtalyanlar </a:t>
            </a:r>
            <a:r>
              <a:rPr lang="tr-TR" dirty="0" err="1" smtClean="0"/>
              <a:t>Hristiyan</a:t>
            </a:r>
            <a:r>
              <a:rPr lang="tr-TR" dirty="0" smtClean="0"/>
              <a:t> </a:t>
            </a:r>
            <a:r>
              <a:rPr lang="tr-TR" dirty="0"/>
              <a:t>mahallelerindeki evlere yerleşirler. Ancak işgal günleri uzun sürmez. </a:t>
            </a:r>
            <a:r>
              <a:rPr lang="tr-TR" dirty="0" err="1"/>
              <a:t>Çınaraltı</a:t>
            </a:r>
            <a:r>
              <a:rPr lang="tr-TR" dirty="0"/>
              <a:t> </a:t>
            </a:r>
            <a:r>
              <a:rPr lang="tr-TR" dirty="0" smtClean="0"/>
              <a:t>Mescidi avlusundaki </a:t>
            </a:r>
            <a:r>
              <a:rPr lang="tr-TR" dirty="0"/>
              <a:t>çınarın üstünde yuvalanan leyleğe ateş eden İtalyanların silah seslerini duyan halk sokağa fırlar. Bunu bir ayaklanma sanan işgal kuvvetleri toparlandıkları gibi şehri terk ederler. Ancak Anadolu'nun topyekûn kurtuluşu bu kadar kolay olmayacaktır. </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ctrTitle" idx="4294967295"/>
          </p:nvPr>
        </p:nvSpPr>
        <p:spPr>
          <a:xfrm>
            <a:off x="0" y="2130425"/>
            <a:ext cx="7772400" cy="1470025"/>
          </a:xfrm>
        </p:spPr>
        <p:txBody>
          <a:bodyPr>
            <a:normAutofit fontScale="90000"/>
          </a:bodyPr>
          <a:lstStyle/>
          <a:p>
            <a:r>
              <a:rPr lang="tr-TR" b="1" dirty="0" smtClean="0"/>
              <a:t/>
            </a:r>
            <a:br>
              <a:rPr lang="tr-TR" b="1" dirty="0" smtClean="0"/>
            </a:br>
            <a:r>
              <a:rPr lang="tr-TR" b="1" dirty="0" smtClean="0"/>
              <a:t/>
            </a:r>
            <a:br>
              <a:rPr lang="tr-TR" b="1" dirty="0" smtClean="0"/>
            </a:br>
            <a:endParaRPr lang="tr-TR" dirty="0">
              <a:solidFill>
                <a:srgbClr val="FF0000"/>
              </a:solidFill>
            </a:endParaRPr>
          </a:p>
        </p:txBody>
      </p:sp>
      <p:sp>
        <p:nvSpPr>
          <p:cNvPr id="4" name="3 Dikdörtgen"/>
          <p:cNvSpPr/>
          <p:nvPr/>
        </p:nvSpPr>
        <p:spPr>
          <a:xfrm>
            <a:off x="0" y="571480"/>
            <a:ext cx="9144000" cy="4801314"/>
          </a:xfrm>
          <a:prstGeom prst="rect">
            <a:avLst/>
          </a:prstGeom>
        </p:spPr>
        <p:txBody>
          <a:bodyPr wrap="square">
            <a:spAutoFit/>
          </a:bodyPr>
          <a:lstStyle/>
          <a:p>
            <a:r>
              <a:rPr lang="en-US" dirty="0"/>
              <a:t>Mustafa </a:t>
            </a:r>
            <a:r>
              <a:rPr lang="en-US" dirty="0" err="1"/>
              <a:t>Kemal</a:t>
            </a:r>
            <a:r>
              <a:rPr lang="en-US" dirty="0"/>
              <a:t> </a:t>
            </a:r>
            <a:r>
              <a:rPr lang="en-US" dirty="0" err="1"/>
              <a:t>kumandasındaki</a:t>
            </a:r>
            <a:r>
              <a:rPr lang="en-US" dirty="0"/>
              <a:t> </a:t>
            </a:r>
            <a:r>
              <a:rPr lang="en-US" dirty="0" err="1"/>
              <a:t>ordu</a:t>
            </a:r>
            <a:r>
              <a:rPr lang="en-US" dirty="0"/>
              <a:t>, </a:t>
            </a:r>
            <a:r>
              <a:rPr lang="en-US" dirty="0" err="1"/>
              <a:t>Kurtuluş</a:t>
            </a:r>
            <a:r>
              <a:rPr lang="en-US" dirty="0"/>
              <a:t> </a:t>
            </a:r>
            <a:r>
              <a:rPr lang="en-US" dirty="0" err="1"/>
              <a:t>Savaşı'nı</a:t>
            </a:r>
            <a:r>
              <a:rPr lang="en-US" dirty="0"/>
              <a:t>, </a:t>
            </a:r>
            <a:r>
              <a:rPr lang="en-US" dirty="0" err="1"/>
              <a:t>halkla</a:t>
            </a:r>
            <a:r>
              <a:rPr lang="en-US" dirty="0"/>
              <a:t> </a:t>
            </a:r>
            <a:r>
              <a:rPr lang="en-US" dirty="0" err="1"/>
              <a:t>birlikte</a:t>
            </a:r>
            <a:r>
              <a:rPr lang="en-US" dirty="0"/>
              <a:t> </a:t>
            </a:r>
            <a:r>
              <a:rPr lang="en-US" dirty="0" err="1"/>
              <a:t>büyük</a:t>
            </a:r>
            <a:r>
              <a:rPr lang="en-US" dirty="0"/>
              <a:t> </a:t>
            </a:r>
            <a:r>
              <a:rPr lang="en-US" dirty="0" err="1"/>
              <a:t>sıkıntılar</a:t>
            </a:r>
            <a:r>
              <a:rPr lang="en-US" dirty="0"/>
              <a:t> </a:t>
            </a:r>
            <a:r>
              <a:rPr lang="en-US" dirty="0" err="1"/>
              <a:t>içinde</a:t>
            </a:r>
            <a:r>
              <a:rPr lang="en-US" dirty="0"/>
              <a:t> </a:t>
            </a:r>
            <a:r>
              <a:rPr lang="en-US" dirty="0" err="1"/>
              <a:t>sürdürecektir</a:t>
            </a:r>
            <a:r>
              <a:rPr lang="en-US" dirty="0"/>
              <a:t>. </a:t>
            </a:r>
            <a:r>
              <a:rPr lang="en-US" dirty="0" err="1"/>
              <a:t>Sakarya</a:t>
            </a:r>
            <a:r>
              <a:rPr lang="en-US" dirty="0"/>
              <a:t> </a:t>
            </a:r>
            <a:r>
              <a:rPr lang="en-US" dirty="0" err="1"/>
              <a:t>Meydan</a:t>
            </a:r>
            <a:r>
              <a:rPr lang="en-US" dirty="0"/>
              <a:t> </a:t>
            </a:r>
            <a:r>
              <a:rPr lang="en-US" dirty="0" err="1"/>
              <a:t>Muhabereresi'nden</a:t>
            </a:r>
            <a:r>
              <a:rPr lang="en-US" dirty="0"/>
              <a:t> </a:t>
            </a:r>
            <a:r>
              <a:rPr lang="en-US" dirty="0" err="1"/>
              <a:t>sonra</a:t>
            </a:r>
            <a:r>
              <a:rPr lang="en-US" dirty="0"/>
              <a:t> 18 </a:t>
            </a:r>
            <a:r>
              <a:rPr lang="en-US" dirty="0" err="1"/>
              <a:t>Kasım</a:t>
            </a:r>
            <a:r>
              <a:rPr lang="en-US" dirty="0"/>
              <a:t> 1921'de </a:t>
            </a:r>
            <a:r>
              <a:rPr lang="en-US" dirty="0" err="1"/>
              <a:t>Garp</a:t>
            </a:r>
            <a:r>
              <a:rPr lang="en-US" dirty="0"/>
              <a:t> </a:t>
            </a:r>
            <a:r>
              <a:rPr lang="en-US" dirty="0" err="1"/>
              <a:t>Cephesi</a:t>
            </a:r>
            <a:r>
              <a:rPr lang="en-US" dirty="0"/>
              <a:t> </a:t>
            </a:r>
            <a:r>
              <a:rPr lang="en-US" dirty="0" err="1"/>
              <a:t>Karargâhı</a:t>
            </a:r>
            <a:r>
              <a:rPr lang="en-US" dirty="0"/>
              <a:t> </a:t>
            </a:r>
            <a:r>
              <a:rPr lang="en-US" dirty="0" err="1"/>
              <a:t>Akşehir'e</a:t>
            </a:r>
            <a:r>
              <a:rPr lang="en-US" dirty="0"/>
              <a:t> </a:t>
            </a:r>
            <a:r>
              <a:rPr lang="en-US" dirty="0" err="1"/>
              <a:t>nakledilir</a:t>
            </a:r>
            <a:r>
              <a:rPr lang="en-US" dirty="0"/>
              <a:t>. 24 </a:t>
            </a:r>
            <a:r>
              <a:rPr lang="en-US" dirty="0" err="1"/>
              <a:t>ağustos</a:t>
            </a:r>
            <a:r>
              <a:rPr lang="en-US" dirty="0"/>
              <a:t> 1922'ye </a:t>
            </a:r>
            <a:r>
              <a:rPr lang="en-US" dirty="0" err="1"/>
              <a:t>kadar</a:t>
            </a:r>
            <a:r>
              <a:rPr lang="en-US" dirty="0"/>
              <a:t> </a:t>
            </a:r>
            <a:r>
              <a:rPr lang="en-US" dirty="0" err="1"/>
              <a:t>sürecek</a:t>
            </a:r>
            <a:r>
              <a:rPr lang="en-US" dirty="0"/>
              <a:t> </a:t>
            </a:r>
            <a:r>
              <a:rPr lang="en-US" dirty="0" err="1"/>
              <a:t>olan</a:t>
            </a:r>
            <a:r>
              <a:rPr lang="en-US" dirty="0"/>
              <a:t> </a:t>
            </a:r>
            <a:r>
              <a:rPr lang="en-US" dirty="0" err="1"/>
              <a:t>dokuz</a:t>
            </a:r>
            <a:r>
              <a:rPr lang="en-US" dirty="0"/>
              <a:t> ay on </a:t>
            </a:r>
            <a:r>
              <a:rPr lang="en-US" dirty="0" err="1"/>
              <a:t>günlük</a:t>
            </a:r>
            <a:r>
              <a:rPr lang="en-US" dirty="0"/>
              <a:t> </a:t>
            </a:r>
            <a:r>
              <a:rPr lang="en-US" dirty="0" err="1"/>
              <a:t>sürede</a:t>
            </a:r>
            <a:r>
              <a:rPr lang="en-US" dirty="0"/>
              <a:t> </a:t>
            </a:r>
            <a:r>
              <a:rPr lang="en-US" dirty="0" err="1"/>
              <a:t>taarruz</a:t>
            </a:r>
            <a:r>
              <a:rPr lang="en-US" dirty="0"/>
              <a:t> </a:t>
            </a:r>
            <a:r>
              <a:rPr lang="en-US" dirty="0" err="1"/>
              <a:t>hazırlıkları</a:t>
            </a:r>
            <a:r>
              <a:rPr lang="en-US" dirty="0"/>
              <a:t> </a:t>
            </a:r>
            <a:r>
              <a:rPr lang="en-US" dirty="0" err="1"/>
              <a:t>Akşehir'den</a:t>
            </a:r>
            <a:r>
              <a:rPr lang="en-US" dirty="0"/>
              <a:t> </a:t>
            </a:r>
            <a:r>
              <a:rPr lang="en-US" dirty="0" err="1"/>
              <a:t>yönetilir</a:t>
            </a:r>
            <a:r>
              <a:rPr lang="en-US" dirty="0"/>
              <a:t>, </a:t>
            </a:r>
            <a:r>
              <a:rPr lang="en-US" dirty="0" err="1"/>
              <a:t>planlar</a:t>
            </a:r>
            <a:r>
              <a:rPr lang="en-US" dirty="0"/>
              <a:t> </a:t>
            </a:r>
            <a:r>
              <a:rPr lang="en-US" dirty="0" err="1"/>
              <a:t>burada</a:t>
            </a:r>
            <a:r>
              <a:rPr lang="en-US" dirty="0"/>
              <a:t> </a:t>
            </a:r>
            <a:r>
              <a:rPr lang="en-US" dirty="0" err="1"/>
              <a:t>yapılır</a:t>
            </a:r>
            <a:r>
              <a:rPr lang="en-US" dirty="0"/>
              <a:t>. </a:t>
            </a:r>
            <a:r>
              <a:rPr lang="en-US" dirty="0" err="1"/>
              <a:t>Akşehir</a:t>
            </a:r>
            <a:r>
              <a:rPr lang="en-US" dirty="0"/>
              <a:t> </a:t>
            </a:r>
            <a:r>
              <a:rPr lang="en-US" dirty="0" err="1"/>
              <a:t>ve</a:t>
            </a:r>
            <a:r>
              <a:rPr lang="en-US" dirty="0"/>
              <a:t> </a:t>
            </a:r>
            <a:r>
              <a:rPr lang="en-US" dirty="0" err="1"/>
              <a:t>köylerine</a:t>
            </a:r>
            <a:r>
              <a:rPr lang="en-US" dirty="0"/>
              <a:t> </a:t>
            </a:r>
            <a:r>
              <a:rPr lang="en-US" dirty="0" err="1"/>
              <a:t>birlikler</a:t>
            </a:r>
            <a:r>
              <a:rPr lang="en-US" dirty="0"/>
              <a:t> </a:t>
            </a:r>
            <a:r>
              <a:rPr lang="en-US" dirty="0" err="1"/>
              <a:t>yerleştirilir</a:t>
            </a:r>
            <a:r>
              <a:rPr lang="en-US" dirty="0"/>
              <a:t>. </a:t>
            </a:r>
            <a:r>
              <a:rPr lang="en-US" dirty="0" err="1"/>
              <a:t>Kumandan</a:t>
            </a:r>
            <a:r>
              <a:rPr lang="en-US" dirty="0"/>
              <a:t> </a:t>
            </a:r>
            <a:r>
              <a:rPr lang="en-US" dirty="0" err="1"/>
              <a:t>İsmet</a:t>
            </a:r>
            <a:r>
              <a:rPr lang="en-US" dirty="0"/>
              <a:t> ( </a:t>
            </a:r>
            <a:r>
              <a:rPr lang="en-US" dirty="0" err="1"/>
              <a:t>İnönü</a:t>
            </a:r>
            <a:r>
              <a:rPr lang="en-US" dirty="0"/>
              <a:t> ) </a:t>
            </a:r>
            <a:r>
              <a:rPr lang="en-US" dirty="0" err="1"/>
              <a:t>Paşa</a:t>
            </a:r>
            <a:r>
              <a:rPr lang="en-US" dirty="0"/>
              <a:t> TBMM' den </a:t>
            </a:r>
            <a:r>
              <a:rPr lang="en-US" dirty="0" err="1"/>
              <a:t>ve</a:t>
            </a:r>
            <a:r>
              <a:rPr lang="en-US" dirty="0"/>
              <a:t> </a:t>
            </a:r>
            <a:r>
              <a:rPr lang="en-US" dirty="0" err="1"/>
              <a:t>Başkomutan</a:t>
            </a:r>
            <a:r>
              <a:rPr lang="en-US" dirty="0"/>
              <a:t> Mustafa </a:t>
            </a:r>
            <a:r>
              <a:rPr lang="en-US" dirty="0" err="1"/>
              <a:t>Kemal</a:t>
            </a:r>
            <a:r>
              <a:rPr lang="en-US" dirty="0"/>
              <a:t> </a:t>
            </a:r>
            <a:r>
              <a:rPr lang="en-US" dirty="0" err="1"/>
              <a:t>Paşa</a:t>
            </a:r>
            <a:r>
              <a:rPr lang="en-US" dirty="0"/>
              <a:t>' </a:t>
            </a:r>
            <a:r>
              <a:rPr lang="en-US" dirty="0" err="1"/>
              <a:t>dan</a:t>
            </a:r>
            <a:r>
              <a:rPr lang="en-US" dirty="0"/>
              <a:t> </a:t>
            </a:r>
            <a:r>
              <a:rPr lang="en-US" dirty="0" err="1"/>
              <a:t>aldığı</a:t>
            </a:r>
            <a:r>
              <a:rPr lang="en-US" dirty="0"/>
              <a:t> </a:t>
            </a:r>
            <a:r>
              <a:rPr lang="en-US" dirty="0" err="1"/>
              <a:t>emirlerle</a:t>
            </a:r>
            <a:r>
              <a:rPr lang="en-US" dirty="0"/>
              <a:t> "</a:t>
            </a:r>
            <a:r>
              <a:rPr lang="en-US" dirty="0" err="1"/>
              <a:t>Büyük</a:t>
            </a:r>
            <a:r>
              <a:rPr lang="en-US" dirty="0"/>
              <a:t> </a:t>
            </a:r>
            <a:r>
              <a:rPr lang="en-US" dirty="0" err="1"/>
              <a:t>Taarruz</a:t>
            </a:r>
            <a:r>
              <a:rPr lang="en-US" dirty="0"/>
              <a:t>" un </a:t>
            </a:r>
            <a:r>
              <a:rPr lang="en-US" dirty="0" err="1"/>
              <a:t>hazırlıklarını</a:t>
            </a:r>
            <a:r>
              <a:rPr lang="en-US" dirty="0"/>
              <a:t> 9 ay </a:t>
            </a:r>
            <a:r>
              <a:rPr lang="en-US" dirty="0" err="1"/>
              <a:t>boyunca</a:t>
            </a:r>
            <a:r>
              <a:rPr lang="en-US" dirty="0"/>
              <a:t> </a:t>
            </a:r>
            <a:r>
              <a:rPr lang="en-US" dirty="0" err="1"/>
              <a:t>Akşehir</a:t>
            </a:r>
            <a:r>
              <a:rPr lang="en-US" dirty="0"/>
              <a:t>' de </a:t>
            </a:r>
            <a:r>
              <a:rPr lang="en-US" dirty="0" err="1"/>
              <a:t>yapar</a:t>
            </a:r>
            <a:r>
              <a:rPr lang="en-US" dirty="0"/>
              <a:t>. </a:t>
            </a:r>
            <a:r>
              <a:rPr lang="en-US" dirty="0" err="1"/>
              <a:t>Akşehir</a:t>
            </a:r>
            <a:r>
              <a:rPr lang="en-US" dirty="0"/>
              <a:t>, </a:t>
            </a:r>
            <a:r>
              <a:rPr lang="en-US" dirty="0" err="1"/>
              <a:t>bir</a:t>
            </a:r>
            <a:r>
              <a:rPr lang="en-US" dirty="0"/>
              <a:t> </a:t>
            </a:r>
            <a:r>
              <a:rPr lang="en-US" dirty="0" err="1"/>
              <a:t>anlamda</a:t>
            </a:r>
            <a:r>
              <a:rPr lang="en-US" dirty="0"/>
              <a:t> </a:t>
            </a:r>
            <a:r>
              <a:rPr lang="en-US" dirty="0" err="1"/>
              <a:t>sinesinde</a:t>
            </a:r>
            <a:r>
              <a:rPr lang="en-US" dirty="0"/>
              <a:t> </a:t>
            </a:r>
            <a:r>
              <a:rPr lang="en-US" dirty="0" err="1"/>
              <a:t>Büyük</a:t>
            </a:r>
            <a:r>
              <a:rPr lang="en-US" dirty="0"/>
              <a:t> </a:t>
            </a:r>
            <a:r>
              <a:rPr lang="en-US" dirty="0" err="1"/>
              <a:t>Taarruz'u</a:t>
            </a:r>
            <a:r>
              <a:rPr lang="en-US" dirty="0"/>
              <a:t> </a:t>
            </a:r>
            <a:r>
              <a:rPr lang="en-US" dirty="0" err="1"/>
              <a:t>doğuma</a:t>
            </a:r>
            <a:r>
              <a:rPr lang="en-US" dirty="0"/>
              <a:t> </a:t>
            </a:r>
            <a:r>
              <a:rPr lang="en-US" dirty="0" err="1"/>
              <a:t>hazırlar</a:t>
            </a:r>
            <a:r>
              <a:rPr lang="en-US" dirty="0"/>
              <a:t>. </a:t>
            </a:r>
            <a:r>
              <a:rPr lang="en-US" dirty="0" err="1"/>
              <a:t>Garp</a:t>
            </a:r>
            <a:r>
              <a:rPr lang="en-US" dirty="0"/>
              <a:t> </a:t>
            </a:r>
            <a:r>
              <a:rPr lang="en-US" dirty="0" err="1"/>
              <a:t>cephesi</a:t>
            </a:r>
            <a:r>
              <a:rPr lang="en-US" dirty="0"/>
              <a:t> </a:t>
            </a:r>
            <a:r>
              <a:rPr lang="en-US" dirty="0" err="1"/>
              <a:t>komutanı</a:t>
            </a:r>
            <a:r>
              <a:rPr lang="en-US" dirty="0"/>
              <a:t> </a:t>
            </a:r>
            <a:r>
              <a:rPr lang="en-US" dirty="0" err="1"/>
              <a:t>Mirlavi</a:t>
            </a:r>
            <a:r>
              <a:rPr lang="en-US" dirty="0"/>
              <a:t> </a:t>
            </a:r>
            <a:r>
              <a:rPr lang="en-US" dirty="0" err="1"/>
              <a:t>İsmet</a:t>
            </a:r>
            <a:r>
              <a:rPr lang="en-US" dirty="0"/>
              <a:t> </a:t>
            </a:r>
            <a:r>
              <a:rPr lang="en-US" dirty="0" err="1"/>
              <a:t>Bey</a:t>
            </a:r>
            <a:r>
              <a:rPr lang="en-US" dirty="0"/>
              <a:t> </a:t>
            </a:r>
            <a:r>
              <a:rPr lang="en-US" dirty="0" err="1"/>
              <a:t>bu</a:t>
            </a:r>
            <a:r>
              <a:rPr lang="en-US" dirty="0"/>
              <a:t> </a:t>
            </a:r>
            <a:r>
              <a:rPr lang="en-US" dirty="0" err="1"/>
              <a:t>sürede</a:t>
            </a:r>
            <a:r>
              <a:rPr lang="en-US" dirty="0"/>
              <a:t> </a:t>
            </a:r>
            <a:r>
              <a:rPr lang="en-US" dirty="0" err="1"/>
              <a:t>sürekli</a:t>
            </a:r>
            <a:r>
              <a:rPr lang="en-US" dirty="0"/>
              <a:t> </a:t>
            </a:r>
            <a:r>
              <a:rPr lang="en-US" dirty="0" err="1"/>
              <a:t>Akşehir'de</a:t>
            </a:r>
            <a:r>
              <a:rPr lang="en-US" dirty="0"/>
              <a:t> </a:t>
            </a:r>
            <a:r>
              <a:rPr lang="en-US" dirty="0" err="1"/>
              <a:t>kalır</a:t>
            </a:r>
            <a:r>
              <a:rPr lang="en-US" dirty="0"/>
              <a:t>. Mustafa </a:t>
            </a:r>
            <a:r>
              <a:rPr lang="en-US" dirty="0" err="1"/>
              <a:t>Kemal</a:t>
            </a:r>
            <a:r>
              <a:rPr lang="en-US" dirty="0"/>
              <a:t> </a:t>
            </a:r>
            <a:r>
              <a:rPr lang="en-US" dirty="0" err="1"/>
              <a:t>Paşa’da</a:t>
            </a:r>
            <a:r>
              <a:rPr lang="en-US" dirty="0"/>
              <a:t> </a:t>
            </a:r>
            <a:r>
              <a:rPr lang="en-US" dirty="0" err="1"/>
              <a:t>hazırlıkları</a:t>
            </a:r>
            <a:r>
              <a:rPr lang="en-US" dirty="0"/>
              <a:t> </a:t>
            </a:r>
            <a:r>
              <a:rPr lang="en-US" dirty="0" err="1"/>
              <a:t>kontrol</a:t>
            </a:r>
            <a:r>
              <a:rPr lang="en-US" dirty="0"/>
              <a:t> </a:t>
            </a:r>
            <a:r>
              <a:rPr lang="en-US" dirty="0" err="1"/>
              <a:t>etmek</a:t>
            </a:r>
            <a:r>
              <a:rPr lang="en-US" dirty="0"/>
              <a:t> </a:t>
            </a:r>
            <a:r>
              <a:rPr lang="en-US" dirty="0" err="1"/>
              <a:t>için</a:t>
            </a:r>
            <a:r>
              <a:rPr lang="en-US" dirty="0"/>
              <a:t> </a:t>
            </a:r>
            <a:r>
              <a:rPr lang="en-US" dirty="0" err="1"/>
              <a:t>defalarca</a:t>
            </a:r>
            <a:r>
              <a:rPr lang="en-US" dirty="0"/>
              <a:t> </a:t>
            </a:r>
            <a:r>
              <a:rPr lang="en-US" dirty="0" err="1"/>
              <a:t>Karargâha</a:t>
            </a:r>
            <a:r>
              <a:rPr lang="en-US" dirty="0"/>
              <a:t> </a:t>
            </a:r>
            <a:r>
              <a:rPr lang="en-US" dirty="0" err="1"/>
              <a:t>gelir</a:t>
            </a:r>
            <a:r>
              <a:rPr lang="en-US" dirty="0"/>
              <a:t>. 1922 </a:t>
            </a:r>
            <a:r>
              <a:rPr lang="en-US" dirty="0" err="1"/>
              <a:t>yılının</a:t>
            </a:r>
            <a:r>
              <a:rPr lang="en-US" dirty="0"/>
              <a:t> 28 </a:t>
            </a:r>
            <a:r>
              <a:rPr lang="en-US" dirty="0" err="1"/>
              <a:t>Temmuz</a:t>
            </a:r>
            <a:r>
              <a:rPr lang="en-US" dirty="0"/>
              <a:t> </a:t>
            </a:r>
            <a:r>
              <a:rPr lang="en-US" dirty="0" err="1"/>
              <a:t>günü</a:t>
            </a:r>
            <a:r>
              <a:rPr lang="en-US" dirty="0"/>
              <a:t> </a:t>
            </a:r>
            <a:r>
              <a:rPr lang="en-US" dirty="0" err="1"/>
              <a:t>bir</a:t>
            </a:r>
            <a:r>
              <a:rPr lang="en-US" dirty="0"/>
              <a:t> </a:t>
            </a:r>
            <a:r>
              <a:rPr lang="en-US" dirty="0" err="1"/>
              <a:t>futbol</a:t>
            </a:r>
            <a:r>
              <a:rPr lang="en-US" dirty="0"/>
              <a:t> </a:t>
            </a:r>
            <a:r>
              <a:rPr lang="en-US" dirty="0" err="1"/>
              <a:t>turnuvası</a:t>
            </a:r>
            <a:r>
              <a:rPr lang="en-US" dirty="0"/>
              <a:t> </a:t>
            </a:r>
            <a:r>
              <a:rPr lang="en-US" dirty="0" err="1"/>
              <a:t>bahane</a:t>
            </a:r>
            <a:r>
              <a:rPr lang="en-US" dirty="0"/>
              <a:t> </a:t>
            </a:r>
            <a:r>
              <a:rPr lang="en-US" dirty="0" err="1"/>
              <a:t>edilerek</a:t>
            </a:r>
            <a:r>
              <a:rPr lang="en-US" dirty="0"/>
              <a:t> </a:t>
            </a:r>
            <a:r>
              <a:rPr lang="en-US" dirty="0" err="1"/>
              <a:t>bütün</a:t>
            </a:r>
            <a:r>
              <a:rPr lang="en-US" dirty="0"/>
              <a:t> </a:t>
            </a:r>
            <a:r>
              <a:rPr lang="en-US" dirty="0" err="1"/>
              <a:t>ordu</a:t>
            </a:r>
            <a:r>
              <a:rPr lang="en-US" dirty="0"/>
              <a:t> </a:t>
            </a:r>
            <a:r>
              <a:rPr lang="en-US" dirty="0" err="1"/>
              <a:t>komutanları</a:t>
            </a:r>
            <a:r>
              <a:rPr lang="en-US" dirty="0"/>
              <a:t> </a:t>
            </a:r>
            <a:r>
              <a:rPr lang="en-US" dirty="0" err="1"/>
              <a:t>Akşehir'de</a:t>
            </a:r>
            <a:r>
              <a:rPr lang="en-US" dirty="0"/>
              <a:t> </a:t>
            </a:r>
            <a:r>
              <a:rPr lang="en-US" dirty="0" err="1"/>
              <a:t>buluşur</a:t>
            </a:r>
            <a:r>
              <a:rPr lang="en-US" dirty="0"/>
              <a:t> </a:t>
            </a:r>
            <a:r>
              <a:rPr lang="en-US" dirty="0" err="1"/>
              <a:t>ve</a:t>
            </a:r>
            <a:r>
              <a:rPr lang="en-US" dirty="0"/>
              <a:t> son </a:t>
            </a:r>
            <a:r>
              <a:rPr lang="en-US" dirty="0" err="1"/>
              <a:t>hazırlıklar</a:t>
            </a:r>
            <a:r>
              <a:rPr lang="en-US" dirty="0"/>
              <a:t> </a:t>
            </a:r>
            <a:r>
              <a:rPr lang="en-US" dirty="0" err="1"/>
              <a:t>gözden</a:t>
            </a:r>
            <a:r>
              <a:rPr lang="en-US" dirty="0"/>
              <a:t> </a:t>
            </a:r>
            <a:r>
              <a:rPr lang="en-US" dirty="0" err="1"/>
              <a:t>geçirilir</a:t>
            </a:r>
            <a:r>
              <a:rPr lang="en-US" dirty="0"/>
              <a:t>. </a:t>
            </a:r>
          </a:p>
          <a:p>
            <a:r>
              <a:rPr lang="en-US" dirty="0" err="1"/>
              <a:t>Nihayet</a:t>
            </a:r>
            <a:r>
              <a:rPr lang="en-US" dirty="0"/>
              <a:t> </a:t>
            </a:r>
            <a:r>
              <a:rPr lang="en-US" dirty="0" err="1"/>
              <a:t>ağustos</a:t>
            </a:r>
            <a:r>
              <a:rPr lang="en-US" dirty="0"/>
              <a:t> </a:t>
            </a:r>
            <a:r>
              <a:rPr lang="en-US" dirty="0" err="1"/>
              <a:t>sonunda</a:t>
            </a:r>
            <a:r>
              <a:rPr lang="en-US" dirty="0"/>
              <a:t> </a:t>
            </a:r>
            <a:r>
              <a:rPr lang="en-US" dirty="0" err="1"/>
              <a:t>taarruza</a:t>
            </a:r>
            <a:r>
              <a:rPr lang="en-US" dirty="0"/>
              <a:t> </a:t>
            </a:r>
            <a:r>
              <a:rPr lang="en-US" dirty="0" err="1"/>
              <a:t>karar</a:t>
            </a:r>
            <a:r>
              <a:rPr lang="en-US" dirty="0"/>
              <a:t> </a:t>
            </a:r>
            <a:r>
              <a:rPr lang="en-US" dirty="0" err="1"/>
              <a:t>verilir</a:t>
            </a:r>
            <a:r>
              <a:rPr lang="en-US" dirty="0"/>
              <a:t>. 24 </a:t>
            </a:r>
            <a:r>
              <a:rPr lang="en-US" dirty="0" err="1"/>
              <a:t>Ağustos</a:t>
            </a:r>
            <a:r>
              <a:rPr lang="en-US" dirty="0"/>
              <a:t> 1922 </a:t>
            </a:r>
            <a:r>
              <a:rPr lang="en-US" dirty="0" err="1"/>
              <a:t>günü</a:t>
            </a:r>
            <a:r>
              <a:rPr lang="en-US" dirty="0"/>
              <a:t> </a:t>
            </a:r>
            <a:r>
              <a:rPr lang="en-US" dirty="0" err="1"/>
              <a:t>sabahı</a:t>
            </a:r>
            <a:r>
              <a:rPr lang="en-US" dirty="0"/>
              <a:t> </a:t>
            </a:r>
            <a:r>
              <a:rPr lang="en-US" dirty="0" err="1"/>
              <a:t>ordu</a:t>
            </a:r>
            <a:r>
              <a:rPr lang="en-US" dirty="0"/>
              <a:t> </a:t>
            </a:r>
            <a:r>
              <a:rPr lang="en-US" dirty="0" err="1"/>
              <a:t>harekete</a:t>
            </a:r>
            <a:r>
              <a:rPr lang="en-US" dirty="0"/>
              <a:t> </a:t>
            </a:r>
            <a:r>
              <a:rPr lang="en-US" dirty="0" err="1"/>
              <a:t>hazırdır</a:t>
            </a:r>
            <a:r>
              <a:rPr lang="en-US" dirty="0"/>
              <a:t>. </a:t>
            </a:r>
            <a:r>
              <a:rPr lang="en-US" dirty="0" err="1"/>
              <a:t>Namaz</a:t>
            </a:r>
            <a:r>
              <a:rPr lang="en-US" dirty="0"/>
              <a:t> </a:t>
            </a:r>
            <a:r>
              <a:rPr lang="en-US" dirty="0" err="1"/>
              <a:t>kılınır</a:t>
            </a:r>
            <a:r>
              <a:rPr lang="en-US" dirty="0"/>
              <a:t>, </a:t>
            </a:r>
            <a:r>
              <a:rPr lang="en-US" dirty="0" err="1"/>
              <a:t>Nasreddin</a:t>
            </a:r>
            <a:r>
              <a:rPr lang="en-US" dirty="0"/>
              <a:t> </a:t>
            </a:r>
            <a:r>
              <a:rPr lang="en-US" dirty="0" err="1"/>
              <a:t>Hoca'nın</a:t>
            </a:r>
            <a:r>
              <a:rPr lang="en-US" dirty="0"/>
              <a:t> </a:t>
            </a:r>
            <a:r>
              <a:rPr lang="en-US" dirty="0" err="1"/>
              <a:t>Türbesi</a:t>
            </a:r>
            <a:r>
              <a:rPr lang="en-US" dirty="0"/>
              <a:t> </a:t>
            </a:r>
            <a:r>
              <a:rPr lang="en-US" dirty="0" err="1"/>
              <a:t>ziyaret</a:t>
            </a:r>
            <a:r>
              <a:rPr lang="en-US" dirty="0"/>
              <a:t> </a:t>
            </a:r>
            <a:r>
              <a:rPr lang="en-US" dirty="0" err="1"/>
              <a:t>edilir</a:t>
            </a:r>
            <a:r>
              <a:rPr lang="en-US" dirty="0"/>
              <a:t>. Mustafa </a:t>
            </a:r>
            <a:r>
              <a:rPr lang="en-US" dirty="0" err="1"/>
              <a:t>Kemal</a:t>
            </a:r>
            <a:r>
              <a:rPr lang="en-US" dirty="0"/>
              <a:t>' in </a:t>
            </a:r>
            <a:r>
              <a:rPr lang="en-US" dirty="0" err="1"/>
              <a:t>askerleri</a:t>
            </a:r>
            <a:r>
              <a:rPr lang="en-US" dirty="0"/>
              <a:t> </a:t>
            </a:r>
            <a:r>
              <a:rPr lang="en-US" dirty="0" err="1"/>
              <a:t>Akşehirlilerin</a:t>
            </a:r>
            <a:r>
              <a:rPr lang="en-US" dirty="0"/>
              <a:t> </a:t>
            </a:r>
            <a:r>
              <a:rPr lang="en-US" dirty="0" err="1"/>
              <a:t>alkış</a:t>
            </a:r>
            <a:r>
              <a:rPr lang="en-US" dirty="0"/>
              <a:t> </a:t>
            </a:r>
            <a:r>
              <a:rPr lang="en-US" dirty="0" err="1"/>
              <a:t>ve</a:t>
            </a:r>
            <a:r>
              <a:rPr lang="en-US" dirty="0"/>
              <a:t> </a:t>
            </a:r>
            <a:r>
              <a:rPr lang="en-US" dirty="0" err="1"/>
              <a:t>dualarıyla</a:t>
            </a:r>
            <a:r>
              <a:rPr lang="en-US" dirty="0"/>
              <a:t> </a:t>
            </a:r>
            <a:r>
              <a:rPr lang="en-US" dirty="0" err="1"/>
              <a:t>cepheye</a:t>
            </a:r>
            <a:r>
              <a:rPr lang="en-US" dirty="0"/>
              <a:t> </a:t>
            </a:r>
            <a:r>
              <a:rPr lang="en-US" dirty="0" err="1"/>
              <a:t>uğurlanır</a:t>
            </a:r>
            <a:r>
              <a:rPr lang="en-US" dirty="0"/>
              <a:t>. </a:t>
            </a:r>
          </a:p>
          <a:p>
            <a:r>
              <a:rPr lang="en-US" dirty="0" err="1"/>
              <a:t>Ünlü</a:t>
            </a:r>
            <a:r>
              <a:rPr lang="en-US" dirty="0"/>
              <a:t> </a:t>
            </a:r>
            <a:r>
              <a:rPr lang="en-US" dirty="0" err="1"/>
              <a:t>yazarımız</a:t>
            </a:r>
            <a:r>
              <a:rPr lang="en-US" dirty="0"/>
              <a:t>, </a:t>
            </a:r>
            <a:r>
              <a:rPr lang="en-US" dirty="0" err="1"/>
              <a:t>hemşerimiz</a:t>
            </a:r>
            <a:r>
              <a:rPr lang="en-US" dirty="0"/>
              <a:t> </a:t>
            </a:r>
            <a:r>
              <a:rPr lang="en-US" dirty="0" err="1"/>
              <a:t>Merhum</a:t>
            </a:r>
            <a:r>
              <a:rPr lang="en-US" dirty="0"/>
              <a:t> </a:t>
            </a:r>
            <a:r>
              <a:rPr lang="en-US" dirty="0" err="1"/>
              <a:t>Tarık</a:t>
            </a:r>
            <a:r>
              <a:rPr lang="en-US" dirty="0"/>
              <a:t> </a:t>
            </a:r>
            <a:r>
              <a:rPr lang="en-US" dirty="0" err="1"/>
              <a:t>Buğra</a:t>
            </a:r>
            <a:r>
              <a:rPr lang="en-US" dirty="0"/>
              <a:t>, </a:t>
            </a:r>
            <a:r>
              <a:rPr lang="en-US" dirty="0" err="1"/>
              <a:t>Küçük</a:t>
            </a:r>
            <a:r>
              <a:rPr lang="en-US" dirty="0"/>
              <a:t> </a:t>
            </a:r>
            <a:r>
              <a:rPr lang="en-US" dirty="0" err="1"/>
              <a:t>Ağa</a:t>
            </a:r>
            <a:r>
              <a:rPr lang="en-US" dirty="0"/>
              <a:t> </a:t>
            </a:r>
            <a:r>
              <a:rPr lang="en-US" dirty="0" err="1"/>
              <a:t>romanında</a:t>
            </a:r>
            <a:r>
              <a:rPr lang="en-US" dirty="0"/>
              <a:t> </a:t>
            </a:r>
            <a:r>
              <a:rPr lang="en-US" dirty="0" err="1"/>
              <a:t>işte</a:t>
            </a:r>
            <a:r>
              <a:rPr lang="en-US" dirty="0"/>
              <a:t> o </a:t>
            </a:r>
            <a:r>
              <a:rPr lang="en-US" dirty="0" err="1"/>
              <a:t>günlerin</a:t>
            </a:r>
            <a:r>
              <a:rPr lang="en-US" dirty="0"/>
              <a:t> </a:t>
            </a:r>
            <a:r>
              <a:rPr lang="en-US" dirty="0" err="1"/>
              <a:t>Akşehir'ini</a:t>
            </a:r>
            <a:r>
              <a:rPr lang="en-US" dirty="0"/>
              <a:t> </a:t>
            </a:r>
            <a:r>
              <a:rPr lang="en-US" dirty="0" err="1"/>
              <a:t>anlatmıştır</a:t>
            </a:r>
            <a:r>
              <a:rPr lang="en-US" dirty="0"/>
              <a:t>. 24 </a:t>
            </a:r>
            <a:r>
              <a:rPr lang="en-US" dirty="0" err="1"/>
              <a:t>Ağustos</a:t>
            </a:r>
            <a:r>
              <a:rPr lang="en-US" dirty="0"/>
              <a:t> her </a:t>
            </a:r>
            <a:r>
              <a:rPr lang="en-US" dirty="0" err="1"/>
              <a:t>yıl</a:t>
            </a:r>
            <a:r>
              <a:rPr lang="en-US" dirty="0"/>
              <a:t> </a:t>
            </a:r>
            <a:r>
              <a:rPr lang="en-US" dirty="0" err="1"/>
              <a:t>Akşehir</a:t>
            </a:r>
            <a:r>
              <a:rPr lang="en-US" dirty="0"/>
              <a:t> </a:t>
            </a:r>
            <a:r>
              <a:rPr lang="en-US" dirty="0" err="1"/>
              <a:t>Onur</a:t>
            </a:r>
            <a:r>
              <a:rPr lang="en-US" dirty="0"/>
              <a:t> </a:t>
            </a:r>
            <a:r>
              <a:rPr lang="en-US" dirty="0" err="1"/>
              <a:t>Günü</a:t>
            </a:r>
            <a:r>
              <a:rPr lang="en-US" dirty="0"/>
              <a:t> </a:t>
            </a:r>
            <a:r>
              <a:rPr lang="en-US" dirty="0" err="1"/>
              <a:t>olarak</a:t>
            </a:r>
            <a:r>
              <a:rPr lang="en-US" dirty="0"/>
              <a:t> </a:t>
            </a:r>
            <a:r>
              <a:rPr lang="en-US" dirty="0" err="1"/>
              <a:t>coşkuyla</a:t>
            </a:r>
            <a:r>
              <a:rPr lang="en-US" dirty="0"/>
              <a:t> </a:t>
            </a:r>
            <a:r>
              <a:rPr lang="en-US" dirty="0" err="1"/>
              <a:t>kutlanır</a:t>
            </a:r>
            <a:r>
              <a:rPr lang="en-US" dirty="0"/>
              <a:t>. O </a:t>
            </a:r>
            <a:r>
              <a:rPr lang="en-US" dirty="0" err="1"/>
              <a:t>umut</a:t>
            </a:r>
            <a:r>
              <a:rPr lang="en-US" dirty="0"/>
              <a:t> </a:t>
            </a:r>
            <a:r>
              <a:rPr lang="en-US" dirty="0" err="1"/>
              <a:t>yüklü</a:t>
            </a:r>
            <a:r>
              <a:rPr lang="en-US" dirty="0"/>
              <a:t> </a:t>
            </a:r>
            <a:r>
              <a:rPr lang="en-US" dirty="0" err="1"/>
              <a:t>mücadele</a:t>
            </a:r>
            <a:r>
              <a:rPr lang="en-US" dirty="0"/>
              <a:t> </a:t>
            </a:r>
            <a:r>
              <a:rPr lang="en-US" dirty="0" err="1"/>
              <a:t>günlerinin</a:t>
            </a:r>
            <a:r>
              <a:rPr lang="en-US" dirty="0"/>
              <a:t> </a:t>
            </a:r>
            <a:r>
              <a:rPr lang="en-US" dirty="0" err="1"/>
              <a:t>anısına</a:t>
            </a:r>
            <a:r>
              <a:rPr lang="en-US" dirty="0"/>
              <a:t> </a:t>
            </a:r>
            <a:r>
              <a:rPr lang="en-US" dirty="0" err="1"/>
              <a:t>Garp</a:t>
            </a:r>
            <a:r>
              <a:rPr lang="en-US" dirty="0"/>
              <a:t> </a:t>
            </a:r>
            <a:r>
              <a:rPr lang="en-US" dirty="0" err="1"/>
              <a:t>Cephesi</a:t>
            </a:r>
            <a:r>
              <a:rPr lang="en-US" dirty="0"/>
              <a:t> </a:t>
            </a:r>
            <a:r>
              <a:rPr lang="en-US" dirty="0" err="1"/>
              <a:t>Karargâh</a:t>
            </a:r>
            <a:r>
              <a:rPr lang="en-US" dirty="0"/>
              <a:t> </a:t>
            </a:r>
            <a:r>
              <a:rPr lang="en-US" dirty="0" err="1"/>
              <a:t>Binası</a:t>
            </a:r>
            <a:r>
              <a:rPr lang="en-US" dirty="0"/>
              <a:t> </a:t>
            </a:r>
            <a:r>
              <a:rPr lang="en-US" dirty="0" err="1"/>
              <a:t>bugün</a:t>
            </a:r>
            <a:r>
              <a:rPr lang="en-US" dirty="0"/>
              <a:t> </a:t>
            </a:r>
            <a:r>
              <a:rPr lang="en-US" dirty="0" err="1"/>
              <a:t>aynı</a:t>
            </a:r>
            <a:r>
              <a:rPr lang="en-US" dirty="0"/>
              <a:t> </a:t>
            </a:r>
            <a:r>
              <a:rPr lang="en-US" dirty="0" err="1"/>
              <a:t>isimle</a:t>
            </a:r>
            <a:r>
              <a:rPr lang="en-US" dirty="0"/>
              <a:t> </a:t>
            </a:r>
            <a:r>
              <a:rPr lang="en-US" dirty="0" err="1"/>
              <a:t>Müze</a:t>
            </a:r>
            <a:r>
              <a:rPr lang="en-US" dirty="0"/>
              <a:t> </a:t>
            </a:r>
            <a:r>
              <a:rPr lang="en-US" dirty="0" err="1"/>
              <a:t>olarak</a:t>
            </a:r>
            <a:r>
              <a:rPr lang="en-US" dirty="0"/>
              <a:t> </a:t>
            </a:r>
            <a:r>
              <a:rPr lang="en-US" dirty="0" err="1"/>
              <a:t>hizmet</a:t>
            </a:r>
            <a:r>
              <a:rPr lang="en-US" dirty="0"/>
              <a:t> </a:t>
            </a:r>
            <a:r>
              <a:rPr lang="en-US" dirty="0" err="1"/>
              <a:t>vermektedir</a:t>
            </a:r>
            <a:r>
              <a:rPr lang="en-US" dirty="0"/>
              <a:t> </a:t>
            </a:r>
            <a:endParaRPr lang="tr-TR"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ctrTitle" idx="4294967295"/>
          </p:nvPr>
        </p:nvSpPr>
        <p:spPr>
          <a:xfrm>
            <a:off x="0" y="2130425"/>
            <a:ext cx="7772400" cy="1470025"/>
          </a:xfrm>
        </p:spPr>
        <p:txBody>
          <a:bodyPr>
            <a:normAutofit fontScale="90000"/>
          </a:bodyPr>
          <a:lstStyle/>
          <a:p>
            <a:r>
              <a:rPr lang="tr-TR" b="1" dirty="0" smtClean="0"/>
              <a:t/>
            </a:r>
            <a:br>
              <a:rPr lang="tr-TR" b="1" dirty="0" smtClean="0"/>
            </a:br>
            <a:r>
              <a:rPr lang="tr-TR" b="1" dirty="0" smtClean="0"/>
              <a:t/>
            </a:r>
            <a:br>
              <a:rPr lang="tr-TR" b="1" dirty="0" smtClean="0"/>
            </a:br>
            <a:endParaRPr lang="tr-TR" dirty="0">
              <a:solidFill>
                <a:srgbClr val="FF0000"/>
              </a:solidFill>
            </a:endParaRPr>
          </a:p>
        </p:txBody>
      </p:sp>
      <p:sp>
        <p:nvSpPr>
          <p:cNvPr id="4" name="3 Dikdörtgen"/>
          <p:cNvSpPr/>
          <p:nvPr/>
        </p:nvSpPr>
        <p:spPr>
          <a:xfrm>
            <a:off x="500034" y="2000240"/>
            <a:ext cx="7929618" cy="2308324"/>
          </a:xfrm>
          <a:prstGeom prst="rect">
            <a:avLst/>
          </a:prstGeom>
        </p:spPr>
        <p:txBody>
          <a:bodyPr wrap="square">
            <a:spAutoFit/>
          </a:bodyPr>
          <a:lstStyle/>
          <a:p>
            <a:r>
              <a:rPr lang="en-US" dirty="0" err="1"/>
              <a:t>Akşehir</a:t>
            </a:r>
            <a:r>
              <a:rPr lang="en-US" dirty="0"/>
              <a:t> </a:t>
            </a:r>
            <a:r>
              <a:rPr lang="tr-TR" dirty="0"/>
              <a:t>Ti</a:t>
            </a:r>
            <a:r>
              <a:rPr lang="en-US" dirty="0"/>
              <a:t>caret </a:t>
            </a:r>
            <a:r>
              <a:rPr lang="tr-TR" dirty="0"/>
              <a:t>B</a:t>
            </a:r>
            <a:r>
              <a:rPr lang="en-US" dirty="0" err="1"/>
              <a:t>orsası</a:t>
            </a:r>
            <a:r>
              <a:rPr lang="en-US" dirty="0"/>
              <a:t> </a:t>
            </a:r>
            <a:r>
              <a:rPr lang="en-US" dirty="0" err="1"/>
              <a:t>kuruluşundan</a:t>
            </a:r>
            <a:r>
              <a:rPr lang="en-US" dirty="0"/>
              <a:t> </a:t>
            </a:r>
            <a:r>
              <a:rPr lang="en-US" dirty="0" err="1"/>
              <a:t>günümüze</a:t>
            </a:r>
            <a:r>
              <a:rPr lang="en-US" dirty="0"/>
              <a:t> </a:t>
            </a:r>
            <a:r>
              <a:rPr lang="en-US" dirty="0" err="1"/>
              <a:t>kadar</a:t>
            </a:r>
            <a:r>
              <a:rPr lang="en-US" dirty="0"/>
              <a:t> </a:t>
            </a:r>
            <a:r>
              <a:rPr lang="en-US" dirty="0" err="1"/>
              <a:t>kanunların</a:t>
            </a:r>
            <a:r>
              <a:rPr lang="en-US" dirty="0"/>
              <a:t> </a:t>
            </a:r>
            <a:r>
              <a:rPr lang="en-US" dirty="0" err="1"/>
              <a:t>vermiş</a:t>
            </a:r>
            <a:r>
              <a:rPr lang="en-US" dirty="0"/>
              <a:t> </a:t>
            </a:r>
            <a:r>
              <a:rPr lang="en-US" dirty="0" err="1"/>
              <a:t>olduğu</a:t>
            </a:r>
            <a:r>
              <a:rPr lang="en-US" dirty="0"/>
              <a:t> </a:t>
            </a:r>
            <a:r>
              <a:rPr lang="en-US" dirty="0" err="1"/>
              <a:t>yetki</a:t>
            </a:r>
            <a:r>
              <a:rPr lang="en-US" dirty="0"/>
              <a:t> </a:t>
            </a:r>
            <a:r>
              <a:rPr lang="en-US" dirty="0" err="1"/>
              <a:t>ve</a:t>
            </a:r>
            <a:r>
              <a:rPr lang="en-US" dirty="0"/>
              <a:t> </a:t>
            </a:r>
            <a:r>
              <a:rPr lang="en-US" dirty="0" err="1"/>
              <a:t>sorumluluğun</a:t>
            </a:r>
            <a:r>
              <a:rPr lang="en-US" dirty="0"/>
              <a:t> </a:t>
            </a:r>
            <a:r>
              <a:rPr lang="en-US" dirty="0" err="1"/>
              <a:t>bilincinde</a:t>
            </a:r>
            <a:r>
              <a:rPr lang="en-US" dirty="0"/>
              <a:t> </a:t>
            </a:r>
            <a:r>
              <a:rPr lang="en-US" dirty="0" err="1"/>
              <a:t>olarak</a:t>
            </a:r>
            <a:r>
              <a:rPr lang="en-US" dirty="0"/>
              <a:t> </a:t>
            </a:r>
            <a:r>
              <a:rPr lang="en-US" dirty="0" err="1"/>
              <a:t>üyelerinin</a:t>
            </a:r>
            <a:r>
              <a:rPr lang="en-US" dirty="0"/>
              <a:t> </a:t>
            </a:r>
            <a:r>
              <a:rPr lang="en-US" dirty="0" err="1"/>
              <a:t>ve</a:t>
            </a:r>
            <a:r>
              <a:rPr lang="en-US" dirty="0"/>
              <a:t> </a:t>
            </a:r>
            <a:r>
              <a:rPr lang="en-US" dirty="0" err="1"/>
              <a:t>bölge</a:t>
            </a:r>
            <a:r>
              <a:rPr lang="en-US" dirty="0"/>
              <a:t> </a:t>
            </a:r>
            <a:r>
              <a:rPr lang="en-US" dirty="0" err="1"/>
              <a:t>çiftçisinin</a:t>
            </a:r>
            <a:r>
              <a:rPr lang="en-US" dirty="0"/>
              <a:t> </a:t>
            </a:r>
            <a:r>
              <a:rPr lang="en-US" dirty="0" err="1"/>
              <a:t>karşılıklı</a:t>
            </a:r>
            <a:r>
              <a:rPr lang="en-US" dirty="0"/>
              <a:t> </a:t>
            </a:r>
            <a:r>
              <a:rPr lang="en-US" dirty="0" err="1"/>
              <a:t>çıkarlarını</a:t>
            </a:r>
            <a:r>
              <a:rPr lang="en-US" dirty="0"/>
              <a:t> </a:t>
            </a:r>
            <a:r>
              <a:rPr lang="en-US" dirty="0" err="1"/>
              <a:t>kollayan</a:t>
            </a:r>
            <a:r>
              <a:rPr lang="en-US" dirty="0"/>
              <a:t> </a:t>
            </a:r>
            <a:r>
              <a:rPr lang="en-US" dirty="0" err="1"/>
              <a:t>ve</a:t>
            </a:r>
            <a:r>
              <a:rPr lang="en-US" dirty="0"/>
              <a:t> </a:t>
            </a:r>
            <a:r>
              <a:rPr lang="en-US" dirty="0" err="1"/>
              <a:t>gözetleyen</a:t>
            </a:r>
            <a:r>
              <a:rPr lang="en-US" dirty="0"/>
              <a:t> </a:t>
            </a:r>
            <a:r>
              <a:rPr lang="en-US" dirty="0" err="1"/>
              <a:t>bir</a:t>
            </a:r>
            <a:r>
              <a:rPr lang="en-US" dirty="0"/>
              <a:t> </a:t>
            </a:r>
            <a:r>
              <a:rPr lang="en-US" dirty="0" err="1"/>
              <a:t>konumda</a:t>
            </a:r>
            <a:r>
              <a:rPr lang="en-US" dirty="0"/>
              <a:t> </a:t>
            </a:r>
            <a:r>
              <a:rPr lang="en-US" dirty="0" err="1"/>
              <a:t>olmuştur</a:t>
            </a:r>
            <a:r>
              <a:rPr lang="en-US" dirty="0"/>
              <a:t>. </a:t>
            </a:r>
          </a:p>
          <a:p>
            <a:r>
              <a:rPr lang="en-US" dirty="0" err="1"/>
              <a:t>Borsamız</a:t>
            </a:r>
            <a:r>
              <a:rPr lang="en-US" dirty="0"/>
              <a:t>, </a:t>
            </a:r>
            <a:r>
              <a:rPr lang="en-US" dirty="0" err="1"/>
              <a:t>bünyesinde</a:t>
            </a:r>
            <a:r>
              <a:rPr lang="en-US" dirty="0"/>
              <a:t> </a:t>
            </a:r>
            <a:r>
              <a:rPr lang="en-US" dirty="0" err="1"/>
              <a:t>kurmuş</a:t>
            </a:r>
            <a:r>
              <a:rPr lang="en-US" dirty="0"/>
              <a:t> </a:t>
            </a:r>
            <a:r>
              <a:rPr lang="en-US" dirty="0" err="1"/>
              <a:t>olduğu</a:t>
            </a:r>
            <a:r>
              <a:rPr lang="en-US" dirty="0"/>
              <a:t> </a:t>
            </a:r>
            <a:r>
              <a:rPr lang="en-US" dirty="0" err="1"/>
              <a:t>hububat</a:t>
            </a:r>
            <a:r>
              <a:rPr lang="en-US" dirty="0"/>
              <a:t> </a:t>
            </a:r>
            <a:r>
              <a:rPr lang="en-US" dirty="0" err="1"/>
              <a:t>analiz</a:t>
            </a:r>
            <a:r>
              <a:rPr lang="en-US" dirty="0"/>
              <a:t> </a:t>
            </a:r>
            <a:r>
              <a:rPr lang="en-US" dirty="0" err="1"/>
              <a:t>laboratuvarı</a:t>
            </a:r>
            <a:r>
              <a:rPr lang="en-US" dirty="0"/>
              <a:t>, </a:t>
            </a:r>
            <a:r>
              <a:rPr lang="en-US" dirty="0" err="1"/>
              <a:t>satış</a:t>
            </a:r>
            <a:r>
              <a:rPr lang="en-US" dirty="0"/>
              <a:t> </a:t>
            </a:r>
            <a:r>
              <a:rPr lang="en-US" dirty="0" err="1"/>
              <a:t>salonu</a:t>
            </a:r>
            <a:r>
              <a:rPr lang="en-US" dirty="0"/>
              <a:t>, </a:t>
            </a:r>
            <a:r>
              <a:rPr lang="en-US" dirty="0" err="1"/>
              <a:t>teknolojik</a:t>
            </a:r>
            <a:r>
              <a:rPr lang="en-US" dirty="0"/>
              <a:t> alt </a:t>
            </a:r>
            <a:r>
              <a:rPr lang="en-US" dirty="0" err="1"/>
              <a:t>yapısı</a:t>
            </a:r>
            <a:r>
              <a:rPr lang="en-US" dirty="0"/>
              <a:t> </a:t>
            </a:r>
            <a:r>
              <a:rPr lang="en-US" dirty="0" err="1"/>
              <a:t>ve</a:t>
            </a:r>
            <a:r>
              <a:rPr lang="en-US" dirty="0"/>
              <a:t> </a:t>
            </a:r>
            <a:r>
              <a:rPr lang="en-US" dirty="0" err="1"/>
              <a:t>yetkin</a:t>
            </a:r>
            <a:r>
              <a:rPr lang="en-US" dirty="0"/>
              <a:t> </a:t>
            </a:r>
            <a:r>
              <a:rPr lang="en-US" dirty="0" err="1"/>
              <a:t>personeli</a:t>
            </a:r>
            <a:r>
              <a:rPr lang="en-US" dirty="0"/>
              <a:t> </a:t>
            </a:r>
            <a:r>
              <a:rPr lang="en-US" dirty="0" err="1"/>
              <a:t>ile</a:t>
            </a:r>
            <a:r>
              <a:rPr lang="en-US" dirty="0"/>
              <a:t> </a:t>
            </a:r>
            <a:r>
              <a:rPr lang="en-US" dirty="0" err="1"/>
              <a:t>ülkemizin</a:t>
            </a:r>
            <a:r>
              <a:rPr lang="en-US" dirty="0"/>
              <a:t> </a:t>
            </a:r>
            <a:r>
              <a:rPr lang="en-US" dirty="0" err="1"/>
              <a:t>sayılı</a:t>
            </a:r>
            <a:r>
              <a:rPr lang="en-US" dirty="0"/>
              <a:t> </a:t>
            </a:r>
            <a:r>
              <a:rPr lang="en-US" dirty="0" err="1"/>
              <a:t>borsaları</a:t>
            </a:r>
            <a:r>
              <a:rPr lang="en-US" dirty="0"/>
              <a:t> </a:t>
            </a:r>
            <a:r>
              <a:rPr lang="en-US" dirty="0" err="1"/>
              <a:t>arasındadır</a:t>
            </a:r>
            <a:r>
              <a:rPr lang="en-US" dirty="0"/>
              <a:t>. Bu </a:t>
            </a:r>
            <a:r>
              <a:rPr lang="en-US" dirty="0" err="1"/>
              <a:t>görev</a:t>
            </a:r>
            <a:r>
              <a:rPr lang="en-US" dirty="0"/>
              <a:t> </a:t>
            </a:r>
            <a:r>
              <a:rPr lang="en-US" dirty="0" err="1"/>
              <a:t>ve</a:t>
            </a:r>
            <a:r>
              <a:rPr lang="en-US" dirty="0"/>
              <a:t> </a:t>
            </a:r>
            <a:r>
              <a:rPr lang="en-US" dirty="0" err="1"/>
              <a:t>sorumluluk</a:t>
            </a:r>
            <a:r>
              <a:rPr lang="en-US" dirty="0"/>
              <a:t> </a:t>
            </a:r>
            <a:r>
              <a:rPr lang="en-US" dirty="0" err="1"/>
              <a:t>bilinciyle</a:t>
            </a:r>
            <a:r>
              <a:rPr lang="en-US" dirty="0"/>
              <a:t> </a:t>
            </a:r>
            <a:r>
              <a:rPr lang="en-US" dirty="0" err="1"/>
              <a:t>yapmış</a:t>
            </a:r>
            <a:r>
              <a:rPr lang="en-US" dirty="0"/>
              <a:t> </a:t>
            </a:r>
            <a:r>
              <a:rPr lang="en-US" dirty="0" err="1"/>
              <a:t>olduğu</a:t>
            </a:r>
            <a:r>
              <a:rPr lang="en-US" dirty="0"/>
              <a:t> </a:t>
            </a:r>
            <a:r>
              <a:rPr lang="en-US" dirty="0" err="1"/>
              <a:t>çalışmalarını</a:t>
            </a:r>
            <a:r>
              <a:rPr lang="en-US" dirty="0"/>
              <a:t> 2008 </a:t>
            </a:r>
            <a:r>
              <a:rPr lang="en-US" dirty="0" err="1"/>
              <a:t>yılında</a:t>
            </a:r>
            <a:r>
              <a:rPr lang="en-US" dirty="0"/>
              <a:t> TS EN ISO 9001 </a:t>
            </a:r>
            <a:r>
              <a:rPr lang="en-US" dirty="0" err="1"/>
              <a:t>Kalite</a:t>
            </a:r>
            <a:r>
              <a:rPr lang="en-US" dirty="0"/>
              <a:t> </a:t>
            </a:r>
            <a:r>
              <a:rPr lang="en-US" dirty="0" err="1"/>
              <a:t>Yönetim</a:t>
            </a:r>
            <a:r>
              <a:rPr lang="en-US" dirty="0"/>
              <a:t> </a:t>
            </a:r>
            <a:r>
              <a:rPr lang="en-US" dirty="0" err="1"/>
              <a:t>Sistemi</a:t>
            </a:r>
            <a:r>
              <a:rPr lang="en-US" dirty="0"/>
              <a:t> </a:t>
            </a:r>
            <a:r>
              <a:rPr lang="en-US" dirty="0" err="1"/>
              <a:t>belgesi</a:t>
            </a:r>
            <a:r>
              <a:rPr lang="en-US" dirty="0"/>
              <a:t> </a:t>
            </a:r>
            <a:r>
              <a:rPr lang="en-US" dirty="0" err="1"/>
              <a:t>ile</a:t>
            </a:r>
            <a:r>
              <a:rPr lang="en-US" dirty="0"/>
              <a:t> </a:t>
            </a:r>
            <a:r>
              <a:rPr lang="en-US" dirty="0" err="1"/>
              <a:t>tescilletmiş</a:t>
            </a:r>
            <a:r>
              <a:rPr lang="en-US" dirty="0"/>
              <a:t> </a:t>
            </a:r>
            <a:r>
              <a:rPr lang="en-US" dirty="0" err="1"/>
              <a:t>ve</a:t>
            </a:r>
            <a:r>
              <a:rPr lang="en-US" dirty="0"/>
              <a:t> </a:t>
            </a:r>
            <a:r>
              <a:rPr lang="en-US" dirty="0" err="1"/>
              <a:t>sürekli</a:t>
            </a:r>
            <a:r>
              <a:rPr lang="en-US" dirty="0"/>
              <a:t> </a:t>
            </a:r>
            <a:r>
              <a:rPr lang="en-US" dirty="0" err="1"/>
              <a:t>iyileştirme</a:t>
            </a:r>
            <a:r>
              <a:rPr lang="en-US" dirty="0"/>
              <a:t> </a:t>
            </a:r>
            <a:r>
              <a:rPr lang="en-US" dirty="0" err="1"/>
              <a:t>politikasının</a:t>
            </a:r>
            <a:r>
              <a:rPr lang="en-US" dirty="0"/>
              <a:t> </a:t>
            </a:r>
            <a:r>
              <a:rPr lang="en-US" dirty="0" err="1"/>
              <a:t>bir</a:t>
            </a:r>
            <a:r>
              <a:rPr lang="en-US" dirty="0"/>
              <a:t> </a:t>
            </a:r>
            <a:r>
              <a:rPr lang="en-US" dirty="0" err="1"/>
              <a:t>neticesi</a:t>
            </a:r>
            <a:r>
              <a:rPr lang="en-US" dirty="0"/>
              <a:t> </a:t>
            </a:r>
            <a:r>
              <a:rPr lang="en-US" dirty="0" err="1"/>
              <a:t>olarak</a:t>
            </a:r>
            <a:r>
              <a:rPr lang="en-US" dirty="0"/>
              <a:t> TOBB </a:t>
            </a:r>
            <a:r>
              <a:rPr lang="en-US" dirty="0" err="1"/>
              <a:t>Akreditasyon</a:t>
            </a:r>
            <a:r>
              <a:rPr lang="en-US" dirty="0"/>
              <a:t> </a:t>
            </a:r>
            <a:r>
              <a:rPr lang="en-US" dirty="0" err="1"/>
              <a:t>sistemine</a:t>
            </a:r>
            <a:r>
              <a:rPr lang="en-US" dirty="0"/>
              <a:t> </a:t>
            </a:r>
            <a:r>
              <a:rPr lang="en-US" dirty="0" err="1"/>
              <a:t>dahil</a:t>
            </a:r>
            <a:r>
              <a:rPr lang="en-US" dirty="0"/>
              <a:t> </a:t>
            </a:r>
            <a:r>
              <a:rPr lang="en-US" dirty="0" err="1"/>
              <a:t>olm</a:t>
            </a:r>
            <a:r>
              <a:rPr lang="tr-TR" dirty="0" err="1"/>
              <a:t>uştur</a:t>
            </a:r>
            <a:r>
              <a:rPr lang="tr-TR" dirty="0"/>
              <a: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ctrTitle" idx="4294967295"/>
          </p:nvPr>
        </p:nvSpPr>
        <p:spPr>
          <a:xfrm>
            <a:off x="0" y="2130425"/>
            <a:ext cx="7772400" cy="1470025"/>
          </a:xfrm>
        </p:spPr>
        <p:txBody>
          <a:bodyPr>
            <a:normAutofit fontScale="90000"/>
          </a:bodyPr>
          <a:lstStyle/>
          <a:p>
            <a:r>
              <a:rPr lang="tr-TR" b="1" dirty="0" smtClean="0"/>
              <a:t/>
            </a:r>
            <a:br>
              <a:rPr lang="tr-TR" b="1" dirty="0" smtClean="0"/>
            </a:br>
            <a:r>
              <a:rPr lang="tr-TR" b="1" dirty="0" smtClean="0"/>
              <a:t/>
            </a:r>
            <a:br>
              <a:rPr lang="tr-TR" b="1" dirty="0" smtClean="0"/>
            </a:br>
            <a:endParaRPr lang="tr-TR" dirty="0">
              <a:solidFill>
                <a:srgbClr val="FF0000"/>
              </a:solidFill>
            </a:endParaRPr>
          </a:p>
        </p:txBody>
      </p:sp>
      <p:sp>
        <p:nvSpPr>
          <p:cNvPr id="4" name="3 Dikdörtgen"/>
          <p:cNvSpPr/>
          <p:nvPr/>
        </p:nvSpPr>
        <p:spPr>
          <a:xfrm>
            <a:off x="571472" y="500042"/>
            <a:ext cx="8001056" cy="4801314"/>
          </a:xfrm>
          <a:prstGeom prst="rect">
            <a:avLst/>
          </a:prstGeom>
        </p:spPr>
        <p:txBody>
          <a:bodyPr wrap="square">
            <a:spAutoFit/>
          </a:bodyPr>
          <a:lstStyle/>
          <a:p>
            <a:r>
              <a:rPr lang="tr-TR" b="1" dirty="0">
                <a:solidFill>
                  <a:srgbClr val="FF0000"/>
                </a:solidFill>
              </a:rPr>
              <a:t>1- STRATEJİK PLANLAMA SÜRECİ </a:t>
            </a:r>
          </a:p>
          <a:p>
            <a:endParaRPr lang="tr-TR" dirty="0"/>
          </a:p>
          <a:p>
            <a:r>
              <a:rPr lang="tr-TR" dirty="0"/>
              <a:t>18/05/2020 tarihinde</a:t>
            </a:r>
            <a:r>
              <a:rPr lang="en-US" dirty="0"/>
              <a:t> </a:t>
            </a:r>
            <a:r>
              <a:rPr lang="en-US" dirty="0" err="1"/>
              <a:t>Stratejik</a:t>
            </a:r>
            <a:r>
              <a:rPr lang="en-US" dirty="0"/>
              <a:t> </a:t>
            </a:r>
            <a:r>
              <a:rPr lang="en-US" dirty="0" err="1"/>
              <a:t>Planlama</a:t>
            </a:r>
            <a:r>
              <a:rPr lang="en-US" dirty="0"/>
              <a:t> </a:t>
            </a:r>
            <a:r>
              <a:rPr lang="en-US" dirty="0" err="1"/>
              <a:t>Ekibi</a:t>
            </a:r>
            <a:r>
              <a:rPr lang="en-US" dirty="0"/>
              <a:t> </a:t>
            </a:r>
            <a:r>
              <a:rPr lang="en-US" dirty="0" err="1"/>
              <a:t>oluşturulmuştur</a:t>
            </a:r>
            <a:r>
              <a:rPr lang="en-US" dirty="0"/>
              <a:t>. </a:t>
            </a:r>
            <a:r>
              <a:rPr lang="en-US" dirty="0" err="1"/>
              <a:t>Stratejik</a:t>
            </a:r>
            <a:r>
              <a:rPr lang="en-US" dirty="0"/>
              <a:t> </a:t>
            </a:r>
            <a:r>
              <a:rPr lang="en-US" dirty="0" err="1"/>
              <a:t>Planlama</a:t>
            </a:r>
            <a:r>
              <a:rPr lang="en-US" dirty="0"/>
              <a:t> </a:t>
            </a:r>
            <a:r>
              <a:rPr lang="en-US" dirty="0" err="1"/>
              <a:t>Ekibimiz</a:t>
            </a:r>
            <a:r>
              <a:rPr lang="en-US" dirty="0"/>
              <a:t> </a:t>
            </a:r>
            <a:r>
              <a:rPr lang="en-US" dirty="0" err="1"/>
              <a:t>diğer</a:t>
            </a:r>
            <a:r>
              <a:rPr lang="en-US" dirty="0"/>
              <a:t> </a:t>
            </a:r>
            <a:r>
              <a:rPr lang="tr-TR" dirty="0"/>
              <a:t>O</a:t>
            </a:r>
            <a:r>
              <a:rPr lang="en-US" dirty="0" err="1"/>
              <a:t>da</a:t>
            </a:r>
            <a:r>
              <a:rPr lang="en-US" dirty="0"/>
              <a:t> </a:t>
            </a:r>
            <a:r>
              <a:rPr lang="en-US" dirty="0" err="1"/>
              <a:t>ve</a:t>
            </a:r>
            <a:r>
              <a:rPr lang="en-US" dirty="0"/>
              <a:t> </a:t>
            </a:r>
            <a:r>
              <a:rPr lang="tr-TR" dirty="0"/>
              <a:t>B</a:t>
            </a:r>
            <a:r>
              <a:rPr lang="en-US" dirty="0" err="1"/>
              <a:t>orsaların</a:t>
            </a:r>
            <a:r>
              <a:rPr lang="en-US" dirty="0"/>
              <a:t> </a:t>
            </a:r>
            <a:r>
              <a:rPr lang="en-US" dirty="0" err="1"/>
              <a:t>da</a:t>
            </a:r>
            <a:r>
              <a:rPr lang="en-US" dirty="0"/>
              <a:t> </a:t>
            </a:r>
            <a:r>
              <a:rPr lang="en-US" dirty="0" err="1"/>
              <a:t>görüşlerini</a:t>
            </a:r>
            <a:r>
              <a:rPr lang="en-US" dirty="0"/>
              <a:t> </a:t>
            </a:r>
            <a:r>
              <a:rPr lang="en-US" dirty="0" err="1"/>
              <a:t>alarak</a:t>
            </a:r>
            <a:r>
              <a:rPr lang="en-US" dirty="0"/>
              <a:t> </a:t>
            </a:r>
            <a:r>
              <a:rPr lang="en-US" dirty="0" err="1"/>
              <a:t>çalışmalara</a:t>
            </a:r>
            <a:r>
              <a:rPr lang="en-US" dirty="0"/>
              <a:t> </a:t>
            </a:r>
            <a:r>
              <a:rPr lang="en-US" dirty="0" err="1"/>
              <a:t>başlamıştır</a:t>
            </a:r>
            <a:r>
              <a:rPr lang="en-US" dirty="0"/>
              <a:t>. </a:t>
            </a:r>
          </a:p>
          <a:p>
            <a:r>
              <a:rPr lang="en-US" dirty="0" err="1"/>
              <a:t>Stratejik</a:t>
            </a:r>
            <a:r>
              <a:rPr lang="en-US" dirty="0"/>
              <a:t> </a:t>
            </a:r>
            <a:r>
              <a:rPr lang="en-US" dirty="0" err="1"/>
              <a:t>Planlama</a:t>
            </a:r>
            <a:r>
              <a:rPr lang="en-US" dirty="0"/>
              <a:t> </a:t>
            </a:r>
            <a:r>
              <a:rPr lang="en-US" dirty="0" err="1"/>
              <a:t>çalışmalarımız</a:t>
            </a:r>
            <a:r>
              <a:rPr lang="en-US" dirty="0"/>
              <a:t> </a:t>
            </a:r>
            <a:r>
              <a:rPr lang="en-US" dirty="0" err="1"/>
              <a:t>aşağıda</a:t>
            </a:r>
            <a:r>
              <a:rPr lang="en-US" dirty="0"/>
              <a:t> </a:t>
            </a:r>
            <a:r>
              <a:rPr lang="en-US" dirty="0" err="1"/>
              <a:t>belirtilen</a:t>
            </a:r>
            <a:r>
              <a:rPr lang="en-US" dirty="0"/>
              <a:t> </a:t>
            </a:r>
            <a:r>
              <a:rPr lang="en-US" dirty="0" err="1"/>
              <a:t>ana</a:t>
            </a:r>
            <a:r>
              <a:rPr lang="en-US" dirty="0"/>
              <a:t> </a:t>
            </a:r>
            <a:r>
              <a:rPr lang="en-US" dirty="0" err="1"/>
              <a:t>başlıklar</a:t>
            </a:r>
            <a:r>
              <a:rPr lang="en-US" dirty="0"/>
              <a:t> </a:t>
            </a:r>
            <a:r>
              <a:rPr lang="en-US" dirty="0" err="1"/>
              <a:t>altında</a:t>
            </a:r>
            <a:r>
              <a:rPr lang="en-US" dirty="0"/>
              <a:t> </a:t>
            </a:r>
            <a:r>
              <a:rPr lang="en-US" dirty="0" err="1"/>
              <a:t>yürütülmüştür</a:t>
            </a:r>
            <a:r>
              <a:rPr lang="en-US" dirty="0"/>
              <a:t>; </a:t>
            </a:r>
          </a:p>
          <a:p>
            <a:endParaRPr lang="en-US" dirty="0"/>
          </a:p>
          <a:p>
            <a:r>
              <a:rPr lang="en-US" dirty="0"/>
              <a:t>Durum </a:t>
            </a:r>
            <a:r>
              <a:rPr lang="en-US" dirty="0" err="1"/>
              <a:t>Analizi</a:t>
            </a:r>
            <a:r>
              <a:rPr lang="en-US" dirty="0"/>
              <a:t> </a:t>
            </a:r>
          </a:p>
          <a:p>
            <a:r>
              <a:rPr lang="en-US" dirty="0" err="1"/>
              <a:t>Geleceğe</a:t>
            </a:r>
            <a:r>
              <a:rPr lang="en-US" dirty="0"/>
              <a:t> </a:t>
            </a:r>
            <a:r>
              <a:rPr lang="en-US" dirty="0" err="1"/>
              <a:t>Bakış</a:t>
            </a:r>
            <a:r>
              <a:rPr lang="en-US" dirty="0"/>
              <a:t> </a:t>
            </a:r>
          </a:p>
          <a:p>
            <a:r>
              <a:rPr lang="en-US" dirty="0" err="1"/>
              <a:t>Maliyetlendirme</a:t>
            </a:r>
            <a:r>
              <a:rPr lang="en-US" dirty="0"/>
              <a:t> </a:t>
            </a:r>
          </a:p>
          <a:p>
            <a:endParaRPr lang="en-US" dirty="0"/>
          </a:p>
          <a:p>
            <a:r>
              <a:rPr lang="en-US" dirty="0"/>
              <a:t>Durum </a:t>
            </a:r>
            <a:r>
              <a:rPr lang="en-US" dirty="0" err="1"/>
              <a:t>analizi</a:t>
            </a:r>
            <a:r>
              <a:rPr lang="en-US" dirty="0"/>
              <a:t> </a:t>
            </a:r>
            <a:r>
              <a:rPr lang="en-US" dirty="0" err="1"/>
              <a:t>kapsamında</a:t>
            </a:r>
            <a:r>
              <a:rPr lang="en-US" dirty="0"/>
              <a:t> PEST </a:t>
            </a:r>
            <a:r>
              <a:rPr lang="en-US" dirty="0" err="1"/>
              <a:t>ve</a:t>
            </a:r>
            <a:r>
              <a:rPr lang="en-US" dirty="0"/>
              <a:t> SWOT </a:t>
            </a:r>
            <a:r>
              <a:rPr lang="en-US" dirty="0" err="1"/>
              <a:t>analizleri</a:t>
            </a:r>
            <a:r>
              <a:rPr lang="en-US" dirty="0"/>
              <a:t>, </a:t>
            </a:r>
            <a:r>
              <a:rPr lang="en-US" dirty="0" err="1"/>
              <a:t>Stratejik</a:t>
            </a:r>
            <a:r>
              <a:rPr lang="en-US" dirty="0"/>
              <a:t> </a:t>
            </a:r>
            <a:r>
              <a:rPr lang="en-US" dirty="0" err="1"/>
              <a:t>Planlama</a:t>
            </a:r>
            <a:r>
              <a:rPr lang="en-US" dirty="0"/>
              <a:t> </a:t>
            </a:r>
            <a:r>
              <a:rPr lang="en-US" dirty="0" err="1"/>
              <a:t>Ekibinin</a:t>
            </a:r>
            <a:r>
              <a:rPr lang="en-US" dirty="0"/>
              <a:t> </a:t>
            </a:r>
            <a:r>
              <a:rPr lang="en-US" dirty="0" err="1"/>
              <a:t>yanı</a:t>
            </a:r>
            <a:r>
              <a:rPr lang="en-US" dirty="0"/>
              <a:t> </a:t>
            </a:r>
            <a:r>
              <a:rPr lang="en-US" dirty="0" err="1"/>
              <a:t>sıra</a:t>
            </a:r>
            <a:r>
              <a:rPr lang="en-US" dirty="0"/>
              <a:t> </a:t>
            </a:r>
            <a:r>
              <a:rPr lang="en-US" dirty="0" err="1"/>
              <a:t>borsamız</a:t>
            </a:r>
            <a:r>
              <a:rPr lang="en-US" dirty="0"/>
              <a:t> </a:t>
            </a:r>
            <a:r>
              <a:rPr lang="en-US" dirty="0" err="1"/>
              <a:t>üyeleri</a:t>
            </a:r>
            <a:r>
              <a:rPr lang="en-US" dirty="0"/>
              <a:t> </a:t>
            </a:r>
            <a:r>
              <a:rPr lang="en-US" dirty="0" err="1"/>
              <a:t>ile</a:t>
            </a:r>
            <a:r>
              <a:rPr lang="en-US" dirty="0"/>
              <a:t> </a:t>
            </a:r>
            <a:r>
              <a:rPr lang="en-US" dirty="0" err="1"/>
              <a:t>yapılan</a:t>
            </a:r>
            <a:r>
              <a:rPr lang="en-US" dirty="0"/>
              <a:t> </a:t>
            </a:r>
            <a:r>
              <a:rPr lang="en-US" dirty="0" err="1"/>
              <a:t>anketler</a:t>
            </a:r>
            <a:r>
              <a:rPr lang="en-US" dirty="0"/>
              <a:t> </a:t>
            </a:r>
            <a:r>
              <a:rPr lang="en-US" dirty="0" err="1"/>
              <a:t>neticesinde</a:t>
            </a:r>
            <a:r>
              <a:rPr lang="en-US" dirty="0"/>
              <a:t> </a:t>
            </a:r>
            <a:r>
              <a:rPr lang="en-US" dirty="0" err="1"/>
              <a:t>yapılmıştır</a:t>
            </a:r>
            <a:r>
              <a:rPr lang="en-US" dirty="0"/>
              <a:t>. </a:t>
            </a:r>
          </a:p>
          <a:p>
            <a:endParaRPr lang="en-US" dirty="0"/>
          </a:p>
          <a:p>
            <a:r>
              <a:rPr lang="en-US" dirty="0" err="1"/>
              <a:t>Stratejik</a:t>
            </a:r>
            <a:r>
              <a:rPr lang="en-US" dirty="0"/>
              <a:t> </a:t>
            </a:r>
            <a:r>
              <a:rPr lang="en-US" dirty="0" err="1"/>
              <a:t>Planlama</a:t>
            </a:r>
            <a:r>
              <a:rPr lang="en-US" dirty="0"/>
              <a:t> </a:t>
            </a:r>
            <a:r>
              <a:rPr lang="en-US" dirty="0" err="1"/>
              <a:t>Ekibi</a:t>
            </a:r>
            <a:r>
              <a:rPr lang="en-US" dirty="0"/>
              <a:t> </a:t>
            </a:r>
            <a:r>
              <a:rPr lang="en-US" dirty="0" err="1"/>
              <a:t>elde</a:t>
            </a:r>
            <a:r>
              <a:rPr lang="en-US" dirty="0"/>
              <a:t> </a:t>
            </a:r>
            <a:r>
              <a:rPr lang="en-US" dirty="0" err="1"/>
              <a:t>edilen</a:t>
            </a:r>
            <a:r>
              <a:rPr lang="en-US" dirty="0"/>
              <a:t> </a:t>
            </a:r>
            <a:r>
              <a:rPr lang="en-US" dirty="0" err="1"/>
              <a:t>verileri</a:t>
            </a:r>
            <a:r>
              <a:rPr lang="en-US" dirty="0"/>
              <a:t> </a:t>
            </a:r>
            <a:r>
              <a:rPr lang="en-US" dirty="0" err="1"/>
              <a:t>birleştirerek</a:t>
            </a:r>
            <a:r>
              <a:rPr lang="en-US" dirty="0"/>
              <a:t> </a:t>
            </a:r>
            <a:r>
              <a:rPr lang="en-US" dirty="0" err="1"/>
              <a:t>Stratejik</a:t>
            </a:r>
            <a:r>
              <a:rPr lang="en-US" dirty="0"/>
              <a:t> Plan </a:t>
            </a:r>
            <a:r>
              <a:rPr lang="en-US" dirty="0" err="1"/>
              <a:t>Taslağını</a:t>
            </a:r>
            <a:r>
              <a:rPr lang="en-US" dirty="0"/>
              <a:t> </a:t>
            </a:r>
            <a:r>
              <a:rPr lang="en-US" dirty="0" err="1"/>
              <a:t>oluşturmuş</a:t>
            </a:r>
            <a:r>
              <a:rPr lang="en-US" dirty="0"/>
              <a:t>, </a:t>
            </a:r>
            <a:r>
              <a:rPr lang="en-US" dirty="0" err="1"/>
              <a:t>oluşturulan</a:t>
            </a:r>
            <a:r>
              <a:rPr lang="en-US" dirty="0"/>
              <a:t> </a:t>
            </a:r>
            <a:r>
              <a:rPr lang="en-US" dirty="0" err="1"/>
              <a:t>taslak</a:t>
            </a:r>
            <a:r>
              <a:rPr lang="en-US" dirty="0"/>
              <a:t> 1</a:t>
            </a:r>
            <a:r>
              <a:rPr lang="tr-TR" dirty="0"/>
              <a:t>9/02/2020</a:t>
            </a:r>
            <a:r>
              <a:rPr lang="en-US" dirty="0"/>
              <a:t> </a:t>
            </a:r>
            <a:r>
              <a:rPr lang="en-US" dirty="0" err="1"/>
              <a:t>tarih</a:t>
            </a:r>
            <a:r>
              <a:rPr lang="en-US" dirty="0"/>
              <a:t> </a:t>
            </a:r>
            <a:r>
              <a:rPr lang="en-US" dirty="0" err="1"/>
              <a:t>ve</a:t>
            </a:r>
            <a:r>
              <a:rPr lang="en-US" dirty="0"/>
              <a:t> </a:t>
            </a:r>
            <a:r>
              <a:rPr lang="tr-TR" dirty="0"/>
              <a:t>96</a:t>
            </a:r>
            <a:r>
              <a:rPr lang="en-US" dirty="0"/>
              <a:t> </a:t>
            </a:r>
            <a:r>
              <a:rPr lang="en-US" dirty="0" err="1"/>
              <a:t>sayılı</a:t>
            </a:r>
            <a:r>
              <a:rPr lang="en-US" dirty="0"/>
              <a:t> </a:t>
            </a:r>
            <a:r>
              <a:rPr lang="en-US" dirty="0" err="1"/>
              <a:t>Yönetim</a:t>
            </a:r>
            <a:r>
              <a:rPr lang="en-US" dirty="0"/>
              <a:t> </a:t>
            </a:r>
            <a:r>
              <a:rPr lang="en-US" dirty="0" err="1"/>
              <a:t>Kurulu</a:t>
            </a:r>
            <a:r>
              <a:rPr lang="en-US" dirty="0"/>
              <a:t> </a:t>
            </a:r>
            <a:r>
              <a:rPr lang="en-US" dirty="0" err="1"/>
              <a:t>Kararı</a:t>
            </a:r>
            <a:r>
              <a:rPr lang="en-US" dirty="0"/>
              <a:t> </a:t>
            </a:r>
            <a:r>
              <a:rPr lang="en-US" dirty="0" err="1"/>
              <a:t>ile</a:t>
            </a:r>
            <a:r>
              <a:rPr lang="en-US" dirty="0"/>
              <a:t> </a:t>
            </a:r>
            <a:r>
              <a:rPr lang="en-US" dirty="0" err="1"/>
              <a:t>onaylanmıştır</a:t>
            </a:r>
            <a:r>
              <a:rPr lang="en-US" dirty="0"/>
              <a:t>. </a:t>
            </a:r>
            <a:endParaRPr lang="tr-TR"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ctrTitle" idx="4294967295"/>
          </p:nvPr>
        </p:nvSpPr>
        <p:spPr>
          <a:xfrm>
            <a:off x="0" y="2130425"/>
            <a:ext cx="7772400" cy="1470025"/>
          </a:xfrm>
        </p:spPr>
        <p:txBody>
          <a:bodyPr>
            <a:normAutofit fontScale="90000"/>
          </a:bodyPr>
          <a:lstStyle/>
          <a:p>
            <a:r>
              <a:rPr lang="tr-TR" dirty="0" smtClean="0"/>
              <a:t/>
            </a:r>
            <a:br>
              <a:rPr lang="tr-TR" dirty="0" smtClean="0"/>
            </a:br>
            <a:r>
              <a:rPr lang="tr-TR" dirty="0" smtClean="0"/>
              <a:t/>
            </a:r>
            <a:br>
              <a:rPr lang="tr-TR" dirty="0" smtClean="0"/>
            </a:br>
            <a:endParaRPr lang="tr-TR" dirty="0">
              <a:solidFill>
                <a:srgbClr val="FF0000"/>
              </a:solidFill>
            </a:endParaRPr>
          </a:p>
        </p:txBody>
      </p:sp>
      <p:sp>
        <p:nvSpPr>
          <p:cNvPr id="4" name="3 Dikdörtgen"/>
          <p:cNvSpPr/>
          <p:nvPr/>
        </p:nvSpPr>
        <p:spPr>
          <a:xfrm>
            <a:off x="714348" y="1357298"/>
            <a:ext cx="7429552" cy="2031325"/>
          </a:xfrm>
          <a:prstGeom prst="rect">
            <a:avLst/>
          </a:prstGeom>
        </p:spPr>
        <p:txBody>
          <a:bodyPr wrap="square">
            <a:spAutoFit/>
          </a:bodyPr>
          <a:lstStyle/>
          <a:p>
            <a:r>
              <a:rPr lang="tr-TR" b="1" dirty="0">
                <a:solidFill>
                  <a:srgbClr val="FF0000"/>
                </a:solidFill>
              </a:rPr>
              <a:t>2- STRATEJİK PLANLAMA EKİBİ </a:t>
            </a:r>
          </a:p>
          <a:p>
            <a:endParaRPr lang="tr-TR" dirty="0"/>
          </a:p>
          <a:p>
            <a:r>
              <a:rPr lang="tr-TR" b="1" dirty="0"/>
              <a:t>Mustafa </a:t>
            </a:r>
            <a:r>
              <a:rPr lang="tr-TR" b="1" dirty="0" smtClean="0"/>
              <a:t>DOĞRU   </a:t>
            </a:r>
            <a:r>
              <a:rPr lang="en-US" b="1" dirty="0" smtClean="0"/>
              <a:t> </a:t>
            </a:r>
            <a:r>
              <a:rPr lang="en-US" b="1" dirty="0" err="1"/>
              <a:t>Yönetim</a:t>
            </a:r>
            <a:r>
              <a:rPr lang="en-US" b="1" dirty="0"/>
              <a:t> </a:t>
            </a:r>
            <a:r>
              <a:rPr lang="en-US" b="1" dirty="0" err="1"/>
              <a:t>Kurulu</a:t>
            </a:r>
            <a:r>
              <a:rPr lang="en-US" b="1" dirty="0"/>
              <a:t> </a:t>
            </a:r>
            <a:r>
              <a:rPr lang="en-US" b="1" dirty="0" err="1"/>
              <a:t>Başkanı</a:t>
            </a:r>
            <a:r>
              <a:rPr lang="en-US" b="1" dirty="0"/>
              <a:t> </a:t>
            </a:r>
          </a:p>
          <a:p>
            <a:r>
              <a:rPr lang="tr-TR" b="1" dirty="0" smtClean="0"/>
              <a:t>Halis BAL                </a:t>
            </a:r>
            <a:r>
              <a:rPr lang="en-US" b="1" dirty="0" smtClean="0"/>
              <a:t> </a:t>
            </a:r>
            <a:r>
              <a:rPr lang="en-US" b="1" dirty="0" err="1" smtClean="0"/>
              <a:t>Yönetim</a:t>
            </a:r>
            <a:r>
              <a:rPr lang="en-US" b="1" dirty="0" smtClean="0"/>
              <a:t> </a:t>
            </a:r>
            <a:r>
              <a:rPr lang="en-US" b="1" dirty="0" err="1"/>
              <a:t>Kurulu</a:t>
            </a:r>
            <a:r>
              <a:rPr lang="en-US" b="1" dirty="0"/>
              <a:t> </a:t>
            </a:r>
            <a:r>
              <a:rPr lang="en-US" b="1" dirty="0" err="1"/>
              <a:t>Üyesi</a:t>
            </a:r>
            <a:r>
              <a:rPr lang="en-US" b="1" dirty="0"/>
              <a:t> </a:t>
            </a:r>
          </a:p>
          <a:p>
            <a:r>
              <a:rPr lang="tr-TR" b="1" dirty="0" smtClean="0"/>
              <a:t>Hakan </a:t>
            </a:r>
            <a:r>
              <a:rPr lang="tr-TR" b="1" dirty="0"/>
              <a:t>ŞAHİN      </a:t>
            </a:r>
            <a:r>
              <a:rPr lang="tr-TR" b="1" dirty="0" smtClean="0"/>
              <a:t>    </a:t>
            </a:r>
            <a:r>
              <a:rPr lang="tr-TR" b="1" dirty="0"/>
              <a:t>Meclis Üyesi</a:t>
            </a:r>
            <a:r>
              <a:rPr lang="en-US" b="1" dirty="0"/>
              <a:t> </a:t>
            </a:r>
          </a:p>
          <a:p>
            <a:r>
              <a:rPr lang="tr-TR" b="1" dirty="0"/>
              <a:t>Mehmet ÇEVİK    </a:t>
            </a:r>
            <a:r>
              <a:rPr lang="tr-TR" b="1" dirty="0" smtClean="0"/>
              <a:t>  </a:t>
            </a:r>
            <a:r>
              <a:rPr lang="en-US" b="1" dirty="0" smtClean="0"/>
              <a:t> </a:t>
            </a:r>
            <a:r>
              <a:rPr lang="en-US" b="1" dirty="0" err="1"/>
              <a:t>Genel</a:t>
            </a:r>
            <a:r>
              <a:rPr lang="en-US" b="1" dirty="0"/>
              <a:t> </a:t>
            </a:r>
            <a:r>
              <a:rPr lang="en-US" b="1" dirty="0" err="1"/>
              <a:t>Sekreter</a:t>
            </a:r>
            <a:r>
              <a:rPr lang="en-US" b="1" dirty="0"/>
              <a:t> </a:t>
            </a:r>
          </a:p>
          <a:p>
            <a:r>
              <a:rPr lang="tr-TR" b="1" dirty="0"/>
              <a:t>Ahmet UÇAK       </a:t>
            </a:r>
            <a:r>
              <a:rPr lang="tr-TR" b="1" dirty="0" smtClean="0"/>
              <a:t>   </a:t>
            </a:r>
            <a:r>
              <a:rPr lang="en-US" b="1" dirty="0" err="1"/>
              <a:t>Tescil</a:t>
            </a:r>
            <a:r>
              <a:rPr lang="en-US" b="1" dirty="0"/>
              <a:t> </a:t>
            </a:r>
            <a:r>
              <a:rPr lang="en-US" b="1" dirty="0" err="1"/>
              <a:t>Memuru</a:t>
            </a:r>
            <a:r>
              <a:rPr lang="en-US" b="1" dirty="0"/>
              <a:t> – </a:t>
            </a:r>
            <a:r>
              <a:rPr lang="tr-TR" b="1" dirty="0"/>
              <a:t>Akreditasyon Sorumlusu</a:t>
            </a:r>
            <a:r>
              <a:rPr lang="en-US" b="1" dirty="0"/>
              <a:t> </a:t>
            </a:r>
            <a:endParaRPr lang="tr-TR" b="1"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ctrTitle" idx="4294967295"/>
          </p:nvPr>
        </p:nvSpPr>
        <p:spPr>
          <a:xfrm>
            <a:off x="0" y="2130425"/>
            <a:ext cx="7772400" cy="1470025"/>
          </a:xfrm>
        </p:spPr>
        <p:txBody>
          <a:bodyPr>
            <a:normAutofit fontScale="90000"/>
          </a:bodyPr>
          <a:lstStyle/>
          <a:p>
            <a:r>
              <a:rPr lang="tr-TR" b="1" dirty="0" smtClean="0"/>
              <a:t/>
            </a:r>
            <a:br>
              <a:rPr lang="tr-TR" b="1" dirty="0" smtClean="0"/>
            </a:br>
            <a:r>
              <a:rPr lang="tr-TR" b="1" dirty="0" smtClean="0"/>
              <a:t/>
            </a:r>
            <a:br>
              <a:rPr lang="tr-TR" b="1" dirty="0" smtClean="0"/>
            </a:br>
            <a:endParaRPr lang="tr-TR" dirty="0">
              <a:solidFill>
                <a:srgbClr val="FF0000"/>
              </a:solidFill>
            </a:endParaRPr>
          </a:p>
        </p:txBody>
      </p:sp>
      <p:sp>
        <p:nvSpPr>
          <p:cNvPr id="4" name="3 Dikdörtgen"/>
          <p:cNvSpPr/>
          <p:nvPr/>
        </p:nvSpPr>
        <p:spPr>
          <a:xfrm>
            <a:off x="0" y="0"/>
            <a:ext cx="9144000" cy="6186309"/>
          </a:xfrm>
          <a:prstGeom prst="rect">
            <a:avLst/>
          </a:prstGeom>
        </p:spPr>
        <p:txBody>
          <a:bodyPr wrap="square">
            <a:spAutoFit/>
          </a:bodyPr>
          <a:lstStyle/>
          <a:p>
            <a:r>
              <a:rPr lang="tr-TR" b="1" dirty="0">
                <a:solidFill>
                  <a:srgbClr val="FF0000"/>
                </a:solidFill>
              </a:rPr>
              <a:t>3- DURUM ANALİZİ </a:t>
            </a:r>
          </a:p>
          <a:p>
            <a:endParaRPr lang="tr-TR" dirty="0">
              <a:solidFill>
                <a:srgbClr val="FF0000"/>
              </a:solidFill>
            </a:endParaRPr>
          </a:p>
          <a:p>
            <a:r>
              <a:rPr lang="tr-TR" b="1" dirty="0">
                <a:solidFill>
                  <a:srgbClr val="FF0000"/>
                </a:solidFill>
              </a:rPr>
              <a:t>3.1.-TARİHÇE </a:t>
            </a:r>
          </a:p>
          <a:p>
            <a:endParaRPr lang="tr-TR" b="1" dirty="0">
              <a:solidFill>
                <a:srgbClr val="FF0000"/>
              </a:solidFill>
            </a:endParaRPr>
          </a:p>
          <a:p>
            <a:r>
              <a:rPr lang="tr-TR" b="1" dirty="0">
                <a:solidFill>
                  <a:srgbClr val="FF0000"/>
                </a:solidFill>
              </a:rPr>
              <a:t>3.1.1.- İlçemizin Tarihçesi </a:t>
            </a:r>
          </a:p>
          <a:p>
            <a:endParaRPr lang="tr-TR" dirty="0"/>
          </a:p>
          <a:p>
            <a:r>
              <a:rPr lang="tr-TR" dirty="0"/>
              <a:t>Tarih boyunca hep önemli bir yerleşim, ticaret, kültür merkezi olan Akşehir'e ait ilk arkeolojik bulgular Neolitik Dönem'e kadar uzanıyor. Etiler zamanında Akşehir'in adı </a:t>
            </a:r>
            <a:r>
              <a:rPr lang="tr-TR" dirty="0" err="1"/>
              <a:t>Thymbrion</a:t>
            </a:r>
            <a:r>
              <a:rPr lang="tr-TR" dirty="0"/>
              <a:t>' dur. Zamanla </a:t>
            </a:r>
            <a:r>
              <a:rPr lang="tr-TR" dirty="0" err="1"/>
              <a:t>Frikya</a:t>
            </a:r>
            <a:r>
              <a:rPr lang="tr-TR" dirty="0"/>
              <a:t> egemenliğine daha sonra Anadolu‘ da egemenlik kuran </a:t>
            </a:r>
            <a:r>
              <a:rPr lang="tr-TR" dirty="0" err="1"/>
              <a:t>Lidyalılar’ın</a:t>
            </a:r>
            <a:r>
              <a:rPr lang="tr-TR" dirty="0"/>
              <a:t> yönetiminde kalan Akşehir'in önemi daha da arttı. "Krallar Yolu" Akşehir'den geçmekteydi.Akşehir Helenistik dönemde Phrygia tiranı </a:t>
            </a:r>
            <a:r>
              <a:rPr lang="tr-TR" dirty="0" err="1"/>
              <a:t>Philomelos</a:t>
            </a:r>
            <a:r>
              <a:rPr lang="tr-TR" dirty="0"/>
              <a:t> tarafından kuruldu. İlk yerleşim alanı bugünkü kentin kuzey-batısında, sultan dağının kuzey yamaçlarındaydı. Kent roma döneminde </a:t>
            </a:r>
            <a:r>
              <a:rPr lang="tr-TR" dirty="0" err="1"/>
              <a:t>Philomelium</a:t>
            </a:r>
            <a:r>
              <a:rPr lang="tr-TR" dirty="0"/>
              <a:t> (Bal Sevenler) adını aldı. </a:t>
            </a:r>
            <a:endParaRPr lang="tr-TR" dirty="0" smtClean="0"/>
          </a:p>
          <a:p>
            <a:endParaRPr lang="tr-TR" dirty="0"/>
          </a:p>
          <a:p>
            <a:r>
              <a:rPr lang="tr-TR" dirty="0"/>
              <a:t>Müslüman Araplar birçok kez yağmaladıkları kente Belde-i Beyza (Beyaz Şehir) adını verdiler. Malazgirt Savaşı' </a:t>
            </a:r>
            <a:r>
              <a:rPr lang="tr-TR" dirty="0" err="1"/>
              <a:t>nın</a:t>
            </a:r>
            <a:r>
              <a:rPr lang="tr-TR" dirty="0"/>
              <a:t> ardından başlayan Anadolu' </a:t>
            </a:r>
            <a:r>
              <a:rPr lang="tr-TR" dirty="0" err="1"/>
              <a:t>nun</a:t>
            </a:r>
            <a:r>
              <a:rPr lang="tr-TR" dirty="0"/>
              <a:t> </a:t>
            </a:r>
            <a:r>
              <a:rPr lang="tr-TR" dirty="0" err="1"/>
              <a:t>türkleşmesi</a:t>
            </a:r>
            <a:r>
              <a:rPr lang="tr-TR" dirty="0"/>
              <a:t> sonucunda </a:t>
            </a:r>
            <a:r>
              <a:rPr lang="tr-TR" dirty="0" err="1"/>
              <a:t>Kutalmışoğlu</a:t>
            </a:r>
            <a:r>
              <a:rPr lang="tr-TR" dirty="0"/>
              <a:t> Süleyman Şah tarafından alınan kentin bundan sonra adı ve kaderi değişir. </a:t>
            </a:r>
            <a:r>
              <a:rPr lang="tr-TR" dirty="0" err="1"/>
              <a:t>Nehçet</a:t>
            </a:r>
            <a:r>
              <a:rPr lang="tr-TR" dirty="0"/>
              <a:t>-</a:t>
            </a:r>
            <a:r>
              <a:rPr lang="tr-TR" dirty="0" err="1"/>
              <a:t>ül</a:t>
            </a:r>
            <a:r>
              <a:rPr lang="tr-TR" dirty="0"/>
              <a:t> </a:t>
            </a:r>
            <a:r>
              <a:rPr lang="tr-TR" dirty="0" err="1"/>
              <a:t>menazil'de</a:t>
            </a:r>
            <a:r>
              <a:rPr lang="tr-TR" dirty="0"/>
              <a:t> buraya gelen hükümdarlardan birinin çiçek açmış ağaçlardan </a:t>
            </a:r>
            <a:r>
              <a:rPr lang="tr-TR" dirty="0" err="1"/>
              <a:t>esinlenerek"Akşehir</a:t>
            </a:r>
            <a:r>
              <a:rPr lang="tr-TR" dirty="0"/>
              <a:t>" dediği rivayet edilmektedir. Akşehir'in günümüzde sahip olduğu eserlerin pek çoğu Selçuklular zamanında yapılmıştır. Bu dönemde kent zenginleşir ve gelişir. Horasan illerinden </a:t>
            </a:r>
            <a:r>
              <a:rPr lang="tr-TR" dirty="0" err="1"/>
              <a:t>Seyyid</a:t>
            </a:r>
            <a:r>
              <a:rPr lang="tr-TR" dirty="0"/>
              <a:t> </a:t>
            </a:r>
            <a:r>
              <a:rPr lang="tr-TR" dirty="0" err="1"/>
              <a:t>Mahmud</a:t>
            </a:r>
            <a:r>
              <a:rPr lang="tr-TR" dirty="0"/>
              <a:t> </a:t>
            </a:r>
            <a:r>
              <a:rPr lang="tr-TR" dirty="0" err="1"/>
              <a:t>Hayrani</a:t>
            </a:r>
            <a:r>
              <a:rPr lang="tr-TR" dirty="0"/>
              <a:t>, </a:t>
            </a:r>
            <a:r>
              <a:rPr lang="tr-TR" dirty="0" err="1"/>
              <a:t>Nimetullah</a:t>
            </a:r>
            <a:r>
              <a:rPr lang="tr-TR" dirty="0"/>
              <a:t> </a:t>
            </a:r>
            <a:r>
              <a:rPr lang="tr-TR" dirty="0" err="1"/>
              <a:t>Nahçevani</a:t>
            </a:r>
            <a:r>
              <a:rPr lang="tr-TR" dirty="0"/>
              <a:t> gibi din bilginleri Akşehir'e göç ederek bu toprakların manevi dokusunun değişmesine katkıda bulunurlar. </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ctrTitle" idx="4294967295"/>
          </p:nvPr>
        </p:nvSpPr>
        <p:spPr>
          <a:xfrm>
            <a:off x="0" y="2130425"/>
            <a:ext cx="7772400" cy="1470025"/>
          </a:xfrm>
        </p:spPr>
        <p:txBody>
          <a:bodyPr>
            <a:normAutofit fontScale="90000"/>
          </a:bodyPr>
          <a:lstStyle/>
          <a:p>
            <a:r>
              <a:rPr lang="tr-TR" b="1" dirty="0" smtClean="0"/>
              <a:t/>
            </a:r>
            <a:br>
              <a:rPr lang="tr-TR" b="1" dirty="0" smtClean="0"/>
            </a:br>
            <a:r>
              <a:rPr lang="tr-TR" b="1" dirty="0" smtClean="0"/>
              <a:t/>
            </a:r>
            <a:br>
              <a:rPr lang="tr-TR" b="1" dirty="0" smtClean="0"/>
            </a:br>
            <a:endParaRPr lang="tr-TR" dirty="0">
              <a:solidFill>
                <a:srgbClr val="FF0000"/>
              </a:solidFill>
            </a:endParaRPr>
          </a:p>
        </p:txBody>
      </p:sp>
      <p:sp>
        <p:nvSpPr>
          <p:cNvPr id="3" name="2 Dikdörtgen"/>
          <p:cNvSpPr/>
          <p:nvPr/>
        </p:nvSpPr>
        <p:spPr>
          <a:xfrm>
            <a:off x="0" y="857232"/>
            <a:ext cx="9144000" cy="4247317"/>
          </a:xfrm>
          <a:prstGeom prst="rect">
            <a:avLst/>
          </a:prstGeom>
        </p:spPr>
        <p:txBody>
          <a:bodyPr wrap="square">
            <a:spAutoFit/>
          </a:bodyPr>
          <a:lstStyle/>
          <a:p>
            <a:r>
              <a:rPr lang="tr-TR" dirty="0"/>
              <a:t>Selçuklu </a:t>
            </a:r>
            <a:r>
              <a:rPr lang="tr-TR" dirty="0" smtClean="0"/>
              <a:t>Devleti'nin </a:t>
            </a:r>
            <a:r>
              <a:rPr lang="tr-TR" dirty="0"/>
              <a:t>çökmesiyle önce </a:t>
            </a:r>
            <a:r>
              <a:rPr lang="tr-TR" dirty="0" err="1"/>
              <a:t>Eşrefoğulları</a:t>
            </a:r>
            <a:r>
              <a:rPr lang="tr-TR" dirty="0"/>
              <a:t>, sonra da yüz </a:t>
            </a:r>
            <a:r>
              <a:rPr lang="tr-TR" dirty="0" smtClean="0"/>
              <a:t>yıl </a:t>
            </a:r>
            <a:r>
              <a:rPr lang="tr-TR" dirty="0" err="1" smtClean="0"/>
              <a:t>Hamitoğulları</a:t>
            </a:r>
            <a:r>
              <a:rPr lang="tr-TR" dirty="0" smtClean="0"/>
              <a:t> </a:t>
            </a:r>
            <a:r>
              <a:rPr lang="tr-TR" dirty="0"/>
              <a:t>yönetir. Kenti beyliklerden günümüze sadece </a:t>
            </a:r>
            <a:r>
              <a:rPr lang="tr-TR" dirty="0" err="1"/>
              <a:t>Marif</a:t>
            </a:r>
            <a:r>
              <a:rPr lang="tr-TR" dirty="0"/>
              <a:t> </a:t>
            </a:r>
            <a:r>
              <a:rPr lang="tr-TR" dirty="0" smtClean="0"/>
              <a:t>köyündeki Şeyh </a:t>
            </a:r>
            <a:r>
              <a:rPr lang="tr-TR" dirty="0"/>
              <a:t>Hasan Türbesi ile mezar taşları ulaşır. Akşehir 1381 yılında Murat </a:t>
            </a:r>
            <a:r>
              <a:rPr lang="tr-TR" dirty="0" err="1"/>
              <a:t>Hüdavendigar'a</a:t>
            </a:r>
            <a:r>
              <a:rPr lang="tr-TR" dirty="0"/>
              <a:t> satılır. Yıldırım Beyazıt 1402 yılında Timur'a yenilince,</a:t>
            </a:r>
            <a:r>
              <a:rPr lang="tr-TR" dirty="0" err="1"/>
              <a:t>Ferruhşah</a:t>
            </a:r>
            <a:r>
              <a:rPr lang="tr-TR" dirty="0"/>
              <a:t> Mescidi'nin cenazelik bölümüne hapsedilir ve burada intihar eder. Timur'un zulmünden bunalan halk, </a:t>
            </a:r>
            <a:r>
              <a:rPr lang="tr-TR" dirty="0" err="1"/>
              <a:t>Nasreddin</a:t>
            </a:r>
            <a:r>
              <a:rPr lang="tr-TR" dirty="0"/>
              <a:t> Hoca'yı dirilterek doymak bilmeyen fillerden kurtulmanın çaresini arar. Fetret döneminde kısa bir </a:t>
            </a:r>
            <a:r>
              <a:rPr lang="tr-TR" dirty="0" smtClean="0"/>
              <a:t>süre </a:t>
            </a:r>
            <a:r>
              <a:rPr lang="tr-TR" dirty="0" err="1" smtClean="0"/>
              <a:t>Karamanoğulları</a:t>
            </a:r>
            <a:r>
              <a:rPr lang="tr-TR" dirty="0" smtClean="0"/>
              <a:t> </a:t>
            </a:r>
            <a:r>
              <a:rPr lang="tr-TR" dirty="0"/>
              <a:t>eline geçen Akşehir, Fatih Sultan Mehmet tarafından 1467 yılında fethedilir ve cumhuriyete kadar sürecek olan kesintisiz Osmanlı Hâkimiyeti başlar. 15. Yüzyılın sonlarına doğru çeşitli etnik ve dinsel kökenden gelen kavimlerin barış ve kardeşlik içerisinde bir arada yaşadığı günler başlar. </a:t>
            </a:r>
            <a:endParaRPr lang="tr-TR" dirty="0" smtClean="0"/>
          </a:p>
          <a:p>
            <a:endParaRPr lang="tr-TR" dirty="0"/>
          </a:p>
          <a:p>
            <a:r>
              <a:rPr lang="tr-TR" dirty="0"/>
              <a:t>Sevr Antlaşması ile, </a:t>
            </a:r>
            <a:r>
              <a:rPr lang="tr-TR" dirty="0" smtClean="0"/>
              <a:t>Akşehir İtalyanlar </a:t>
            </a:r>
            <a:r>
              <a:rPr lang="tr-TR" dirty="0"/>
              <a:t>tarafından işgal edilir. İtalyanlar </a:t>
            </a:r>
            <a:r>
              <a:rPr lang="tr-TR" dirty="0" err="1"/>
              <a:t>H</a:t>
            </a:r>
            <a:r>
              <a:rPr lang="tr-TR" dirty="0" err="1" smtClean="0"/>
              <a:t>ristiyan</a:t>
            </a:r>
            <a:r>
              <a:rPr lang="tr-TR" dirty="0" smtClean="0"/>
              <a:t> </a:t>
            </a:r>
            <a:r>
              <a:rPr lang="tr-TR" dirty="0"/>
              <a:t>mahallelerindeki evlere yerleşirler. Ancak işgal günleri uzun sürmez. </a:t>
            </a:r>
            <a:r>
              <a:rPr lang="tr-TR" dirty="0" err="1"/>
              <a:t>Çınaraltı</a:t>
            </a:r>
            <a:r>
              <a:rPr lang="tr-TR" dirty="0"/>
              <a:t> </a:t>
            </a:r>
            <a:r>
              <a:rPr lang="tr-TR" dirty="0" smtClean="0"/>
              <a:t>Mescidi avlusundaki </a:t>
            </a:r>
            <a:r>
              <a:rPr lang="tr-TR" dirty="0"/>
              <a:t>çınarın üstünde yuvalanan leyleğe ateş eden İtalyanların silah seslerini duyan halk sokağa fırlar. Bunu bir ayaklanma sanan işgal kuvvetleri toparlandıkları gibi şehri terk ederler. Ancak Anadolu'nun topyekûn kurtuluşu bu kadar kolay olmayacaktır. </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ctrTitle" idx="4294967295"/>
          </p:nvPr>
        </p:nvSpPr>
        <p:spPr>
          <a:xfrm>
            <a:off x="0" y="0"/>
            <a:ext cx="9144000" cy="6857999"/>
          </a:xfrm>
        </p:spPr>
        <p:txBody>
          <a:bodyPr>
            <a:normAutofit/>
          </a:bodyPr>
          <a:lstStyle/>
          <a:p>
            <a:r>
              <a:rPr lang="tr-TR" b="1" dirty="0" smtClean="0"/>
              <a:t/>
            </a:r>
            <a:br>
              <a:rPr lang="tr-TR" b="1" dirty="0" smtClean="0"/>
            </a:br>
            <a:r>
              <a:rPr lang="tr-TR" b="1" dirty="0" smtClean="0"/>
              <a:t/>
            </a:r>
            <a:br>
              <a:rPr lang="tr-TR" b="1" dirty="0" smtClean="0"/>
            </a:br>
            <a:endParaRPr lang="tr-TR" dirty="0">
              <a:solidFill>
                <a:srgbClr val="FF0000"/>
              </a:solidFill>
            </a:endParaRPr>
          </a:p>
        </p:txBody>
      </p:sp>
      <p:sp>
        <p:nvSpPr>
          <p:cNvPr id="3" name="2 Dikdörtgen"/>
          <p:cNvSpPr/>
          <p:nvPr/>
        </p:nvSpPr>
        <p:spPr>
          <a:xfrm>
            <a:off x="0" y="0"/>
            <a:ext cx="9144000" cy="5355312"/>
          </a:xfrm>
          <a:prstGeom prst="rect">
            <a:avLst/>
          </a:prstGeom>
        </p:spPr>
        <p:txBody>
          <a:bodyPr wrap="square">
            <a:spAutoFit/>
          </a:bodyPr>
          <a:lstStyle/>
          <a:p>
            <a:r>
              <a:rPr lang="tr-TR" dirty="0"/>
              <a:t>Mustafa Kemal kumandasındaki ordu, Kurtuluş Savaşı'nı, halkla birlikte büyük sıkıntılar içinde sürdürecektir. Sakarya Meydan </a:t>
            </a:r>
            <a:r>
              <a:rPr lang="tr-TR" dirty="0" err="1"/>
              <a:t>Muhabereresi'nden</a:t>
            </a:r>
            <a:r>
              <a:rPr lang="tr-TR" dirty="0"/>
              <a:t> sonra 18 Kasım 1921'de Garp </a:t>
            </a:r>
            <a:r>
              <a:rPr lang="en-US" dirty="0" err="1"/>
              <a:t>Cephesi</a:t>
            </a:r>
            <a:r>
              <a:rPr lang="en-US" dirty="0"/>
              <a:t> </a:t>
            </a:r>
            <a:r>
              <a:rPr lang="en-US" dirty="0" err="1"/>
              <a:t>Karargâhı</a:t>
            </a:r>
            <a:r>
              <a:rPr lang="en-US" dirty="0"/>
              <a:t> </a:t>
            </a:r>
            <a:r>
              <a:rPr lang="en-US" dirty="0" err="1"/>
              <a:t>Akşehir'e</a:t>
            </a:r>
            <a:r>
              <a:rPr lang="en-US" dirty="0"/>
              <a:t> </a:t>
            </a:r>
            <a:r>
              <a:rPr lang="en-US" dirty="0" err="1"/>
              <a:t>nakledilir</a:t>
            </a:r>
            <a:r>
              <a:rPr lang="en-US" dirty="0"/>
              <a:t>. 24 </a:t>
            </a:r>
            <a:r>
              <a:rPr lang="en-US" dirty="0" err="1"/>
              <a:t>ağustos</a:t>
            </a:r>
            <a:r>
              <a:rPr lang="en-US" dirty="0"/>
              <a:t> 1922'ye </a:t>
            </a:r>
            <a:r>
              <a:rPr lang="en-US" dirty="0" err="1"/>
              <a:t>kadar</a:t>
            </a:r>
            <a:r>
              <a:rPr lang="en-US" dirty="0"/>
              <a:t> </a:t>
            </a:r>
            <a:r>
              <a:rPr lang="en-US" dirty="0" err="1"/>
              <a:t>sürecek</a:t>
            </a:r>
            <a:r>
              <a:rPr lang="en-US" dirty="0"/>
              <a:t> </a:t>
            </a:r>
            <a:r>
              <a:rPr lang="en-US" dirty="0" err="1"/>
              <a:t>olan</a:t>
            </a:r>
            <a:r>
              <a:rPr lang="en-US" dirty="0"/>
              <a:t> </a:t>
            </a:r>
            <a:r>
              <a:rPr lang="en-US" dirty="0" err="1"/>
              <a:t>dokuz</a:t>
            </a:r>
            <a:r>
              <a:rPr lang="en-US" dirty="0"/>
              <a:t> ay on </a:t>
            </a:r>
            <a:r>
              <a:rPr lang="en-US" dirty="0" err="1"/>
              <a:t>günlük</a:t>
            </a:r>
            <a:r>
              <a:rPr lang="en-US" dirty="0"/>
              <a:t> </a:t>
            </a:r>
            <a:r>
              <a:rPr lang="en-US" dirty="0" err="1"/>
              <a:t>sürede</a:t>
            </a:r>
            <a:r>
              <a:rPr lang="en-US" dirty="0"/>
              <a:t> </a:t>
            </a:r>
            <a:r>
              <a:rPr lang="en-US" dirty="0" err="1"/>
              <a:t>taarruz</a:t>
            </a:r>
            <a:r>
              <a:rPr lang="en-US" dirty="0"/>
              <a:t> </a:t>
            </a:r>
            <a:r>
              <a:rPr lang="en-US" dirty="0" err="1"/>
              <a:t>hazırlıkları</a:t>
            </a:r>
            <a:r>
              <a:rPr lang="en-US" dirty="0"/>
              <a:t> </a:t>
            </a:r>
            <a:r>
              <a:rPr lang="en-US" dirty="0" err="1"/>
              <a:t>Akşehir'den</a:t>
            </a:r>
            <a:r>
              <a:rPr lang="en-US" dirty="0"/>
              <a:t> </a:t>
            </a:r>
            <a:r>
              <a:rPr lang="en-US" dirty="0" err="1"/>
              <a:t>yönetilir</a:t>
            </a:r>
            <a:r>
              <a:rPr lang="en-US" dirty="0"/>
              <a:t>, </a:t>
            </a:r>
            <a:r>
              <a:rPr lang="en-US" dirty="0" err="1"/>
              <a:t>planlar</a:t>
            </a:r>
            <a:r>
              <a:rPr lang="en-US" dirty="0"/>
              <a:t> </a:t>
            </a:r>
            <a:r>
              <a:rPr lang="en-US" dirty="0" err="1"/>
              <a:t>burada</a:t>
            </a:r>
            <a:r>
              <a:rPr lang="en-US" dirty="0"/>
              <a:t> </a:t>
            </a:r>
            <a:r>
              <a:rPr lang="en-US" dirty="0" err="1"/>
              <a:t>yapılır</a:t>
            </a:r>
            <a:r>
              <a:rPr lang="en-US" dirty="0"/>
              <a:t>. </a:t>
            </a:r>
            <a:r>
              <a:rPr lang="en-US" dirty="0" err="1"/>
              <a:t>Akşehir</a:t>
            </a:r>
            <a:r>
              <a:rPr lang="en-US" dirty="0"/>
              <a:t> </a:t>
            </a:r>
            <a:r>
              <a:rPr lang="en-US" dirty="0" err="1"/>
              <a:t>ve</a:t>
            </a:r>
            <a:r>
              <a:rPr lang="en-US" dirty="0"/>
              <a:t> </a:t>
            </a:r>
            <a:r>
              <a:rPr lang="en-US" dirty="0" err="1"/>
              <a:t>köylerine</a:t>
            </a:r>
            <a:r>
              <a:rPr lang="en-US" dirty="0"/>
              <a:t> </a:t>
            </a:r>
            <a:r>
              <a:rPr lang="en-US" dirty="0" err="1"/>
              <a:t>birlikler</a:t>
            </a:r>
            <a:r>
              <a:rPr lang="en-US" dirty="0"/>
              <a:t> </a:t>
            </a:r>
            <a:r>
              <a:rPr lang="en-US" dirty="0" err="1"/>
              <a:t>yerleştirilir</a:t>
            </a:r>
            <a:r>
              <a:rPr lang="en-US" dirty="0"/>
              <a:t>. </a:t>
            </a:r>
            <a:r>
              <a:rPr lang="en-US" dirty="0" err="1"/>
              <a:t>Kumandan</a:t>
            </a:r>
            <a:r>
              <a:rPr lang="en-US" dirty="0"/>
              <a:t> </a:t>
            </a:r>
            <a:r>
              <a:rPr lang="en-US" dirty="0" err="1"/>
              <a:t>İsmet</a:t>
            </a:r>
            <a:r>
              <a:rPr lang="en-US" dirty="0"/>
              <a:t> ( </a:t>
            </a:r>
            <a:r>
              <a:rPr lang="en-US" dirty="0" err="1"/>
              <a:t>İnönü</a:t>
            </a:r>
            <a:r>
              <a:rPr lang="en-US" dirty="0"/>
              <a:t> ) </a:t>
            </a:r>
            <a:r>
              <a:rPr lang="en-US" dirty="0" err="1"/>
              <a:t>Paşa</a:t>
            </a:r>
            <a:r>
              <a:rPr lang="en-US" dirty="0"/>
              <a:t> TBMM' den </a:t>
            </a:r>
            <a:r>
              <a:rPr lang="en-US" dirty="0" err="1"/>
              <a:t>ve</a:t>
            </a:r>
            <a:r>
              <a:rPr lang="en-US" dirty="0"/>
              <a:t> </a:t>
            </a:r>
            <a:r>
              <a:rPr lang="en-US" dirty="0" err="1"/>
              <a:t>Başkomutan</a:t>
            </a:r>
            <a:r>
              <a:rPr lang="en-US" dirty="0"/>
              <a:t> Mustafa </a:t>
            </a:r>
            <a:r>
              <a:rPr lang="en-US" dirty="0" err="1"/>
              <a:t>Kemal</a:t>
            </a:r>
            <a:r>
              <a:rPr lang="en-US" dirty="0"/>
              <a:t> </a:t>
            </a:r>
            <a:r>
              <a:rPr lang="en-US" dirty="0" err="1"/>
              <a:t>Paşa</a:t>
            </a:r>
            <a:r>
              <a:rPr lang="en-US" dirty="0"/>
              <a:t>' </a:t>
            </a:r>
            <a:r>
              <a:rPr lang="en-US" dirty="0" err="1"/>
              <a:t>dan</a:t>
            </a:r>
            <a:r>
              <a:rPr lang="en-US" dirty="0"/>
              <a:t> </a:t>
            </a:r>
            <a:r>
              <a:rPr lang="en-US" dirty="0" err="1"/>
              <a:t>aldığı</a:t>
            </a:r>
            <a:r>
              <a:rPr lang="en-US" dirty="0"/>
              <a:t> </a:t>
            </a:r>
            <a:r>
              <a:rPr lang="en-US" dirty="0" err="1"/>
              <a:t>emirlerle</a:t>
            </a:r>
            <a:r>
              <a:rPr lang="en-US" dirty="0"/>
              <a:t> "</a:t>
            </a:r>
            <a:r>
              <a:rPr lang="en-US" dirty="0" err="1"/>
              <a:t>Büyük</a:t>
            </a:r>
            <a:r>
              <a:rPr lang="en-US" dirty="0"/>
              <a:t> </a:t>
            </a:r>
            <a:r>
              <a:rPr lang="en-US" dirty="0" err="1"/>
              <a:t>Taarruz</a:t>
            </a:r>
            <a:r>
              <a:rPr lang="en-US" dirty="0"/>
              <a:t>" un </a:t>
            </a:r>
            <a:r>
              <a:rPr lang="en-US" dirty="0" err="1"/>
              <a:t>hazırlıklarını</a:t>
            </a:r>
            <a:r>
              <a:rPr lang="en-US" dirty="0"/>
              <a:t> 9 ay </a:t>
            </a:r>
            <a:r>
              <a:rPr lang="en-US" dirty="0" err="1"/>
              <a:t>boyunca</a:t>
            </a:r>
            <a:r>
              <a:rPr lang="en-US" dirty="0"/>
              <a:t> </a:t>
            </a:r>
            <a:r>
              <a:rPr lang="en-US" dirty="0" err="1"/>
              <a:t>Akşehir</a:t>
            </a:r>
            <a:r>
              <a:rPr lang="en-US" dirty="0"/>
              <a:t>' de </a:t>
            </a:r>
            <a:r>
              <a:rPr lang="en-US" dirty="0" err="1"/>
              <a:t>yapar</a:t>
            </a:r>
            <a:r>
              <a:rPr lang="en-US" dirty="0"/>
              <a:t>. </a:t>
            </a:r>
            <a:r>
              <a:rPr lang="en-US" dirty="0" err="1"/>
              <a:t>Akşehir</a:t>
            </a:r>
            <a:r>
              <a:rPr lang="en-US" dirty="0"/>
              <a:t>, </a:t>
            </a:r>
            <a:r>
              <a:rPr lang="en-US" dirty="0" err="1"/>
              <a:t>bir</a:t>
            </a:r>
            <a:r>
              <a:rPr lang="en-US" dirty="0"/>
              <a:t> </a:t>
            </a:r>
            <a:r>
              <a:rPr lang="en-US" dirty="0" err="1"/>
              <a:t>anlamda</a:t>
            </a:r>
            <a:r>
              <a:rPr lang="en-US" dirty="0"/>
              <a:t> </a:t>
            </a:r>
            <a:r>
              <a:rPr lang="en-US" dirty="0" err="1"/>
              <a:t>sinesinde</a:t>
            </a:r>
            <a:r>
              <a:rPr lang="en-US" dirty="0"/>
              <a:t> </a:t>
            </a:r>
            <a:r>
              <a:rPr lang="en-US" dirty="0" err="1"/>
              <a:t>Büyük</a:t>
            </a:r>
            <a:r>
              <a:rPr lang="en-US" dirty="0"/>
              <a:t> </a:t>
            </a:r>
            <a:r>
              <a:rPr lang="en-US" dirty="0" err="1"/>
              <a:t>Taarruz'u</a:t>
            </a:r>
            <a:r>
              <a:rPr lang="en-US" dirty="0"/>
              <a:t> </a:t>
            </a:r>
            <a:r>
              <a:rPr lang="en-US" dirty="0" err="1"/>
              <a:t>doğuma</a:t>
            </a:r>
            <a:r>
              <a:rPr lang="en-US" dirty="0"/>
              <a:t> </a:t>
            </a:r>
            <a:r>
              <a:rPr lang="en-US" dirty="0" err="1"/>
              <a:t>hazırlar</a:t>
            </a:r>
            <a:r>
              <a:rPr lang="en-US" dirty="0"/>
              <a:t>. </a:t>
            </a:r>
            <a:r>
              <a:rPr lang="en-US" dirty="0" err="1"/>
              <a:t>Garp</a:t>
            </a:r>
            <a:r>
              <a:rPr lang="en-US" dirty="0"/>
              <a:t> </a:t>
            </a:r>
            <a:r>
              <a:rPr lang="en-US" dirty="0" err="1"/>
              <a:t>cephesi</a:t>
            </a:r>
            <a:r>
              <a:rPr lang="en-US" dirty="0"/>
              <a:t> </a:t>
            </a:r>
            <a:r>
              <a:rPr lang="en-US" dirty="0" err="1"/>
              <a:t>komutanı</a:t>
            </a:r>
            <a:r>
              <a:rPr lang="en-US" dirty="0"/>
              <a:t> </a:t>
            </a:r>
            <a:r>
              <a:rPr lang="en-US" dirty="0" err="1"/>
              <a:t>Mirlavi</a:t>
            </a:r>
            <a:r>
              <a:rPr lang="en-US" dirty="0"/>
              <a:t> </a:t>
            </a:r>
            <a:r>
              <a:rPr lang="en-US" dirty="0" err="1"/>
              <a:t>İsmet</a:t>
            </a:r>
            <a:r>
              <a:rPr lang="en-US" dirty="0"/>
              <a:t> </a:t>
            </a:r>
            <a:r>
              <a:rPr lang="en-US" dirty="0" err="1"/>
              <a:t>Bey</a:t>
            </a:r>
            <a:r>
              <a:rPr lang="en-US" dirty="0"/>
              <a:t> </a:t>
            </a:r>
            <a:r>
              <a:rPr lang="en-US" dirty="0" err="1"/>
              <a:t>bu</a:t>
            </a:r>
            <a:r>
              <a:rPr lang="en-US" dirty="0"/>
              <a:t> </a:t>
            </a:r>
            <a:r>
              <a:rPr lang="en-US" dirty="0" err="1"/>
              <a:t>sürede</a:t>
            </a:r>
            <a:r>
              <a:rPr lang="en-US" dirty="0"/>
              <a:t> </a:t>
            </a:r>
            <a:r>
              <a:rPr lang="en-US" dirty="0" err="1"/>
              <a:t>sürekli</a:t>
            </a:r>
            <a:r>
              <a:rPr lang="en-US" dirty="0"/>
              <a:t> </a:t>
            </a:r>
            <a:r>
              <a:rPr lang="en-US" dirty="0" err="1"/>
              <a:t>Akşehir'de</a:t>
            </a:r>
            <a:r>
              <a:rPr lang="en-US" dirty="0"/>
              <a:t> </a:t>
            </a:r>
            <a:r>
              <a:rPr lang="en-US" dirty="0" err="1"/>
              <a:t>kalır</a:t>
            </a:r>
            <a:r>
              <a:rPr lang="en-US" dirty="0"/>
              <a:t>. Mustafa </a:t>
            </a:r>
            <a:r>
              <a:rPr lang="en-US" dirty="0" err="1"/>
              <a:t>Kemal</a:t>
            </a:r>
            <a:r>
              <a:rPr lang="en-US" dirty="0"/>
              <a:t> </a:t>
            </a:r>
            <a:r>
              <a:rPr lang="en-US" dirty="0" err="1"/>
              <a:t>Paşa’da</a:t>
            </a:r>
            <a:r>
              <a:rPr lang="en-US" dirty="0"/>
              <a:t> </a:t>
            </a:r>
            <a:r>
              <a:rPr lang="en-US" dirty="0" err="1"/>
              <a:t>hazırlıkları</a:t>
            </a:r>
            <a:r>
              <a:rPr lang="en-US" dirty="0"/>
              <a:t> </a:t>
            </a:r>
            <a:r>
              <a:rPr lang="en-US" dirty="0" err="1"/>
              <a:t>kontrol</a:t>
            </a:r>
            <a:r>
              <a:rPr lang="en-US" dirty="0"/>
              <a:t> </a:t>
            </a:r>
            <a:r>
              <a:rPr lang="en-US" dirty="0" err="1"/>
              <a:t>etmek</a:t>
            </a:r>
            <a:r>
              <a:rPr lang="en-US" dirty="0"/>
              <a:t> </a:t>
            </a:r>
            <a:r>
              <a:rPr lang="en-US" dirty="0" err="1"/>
              <a:t>için</a:t>
            </a:r>
            <a:r>
              <a:rPr lang="en-US" dirty="0"/>
              <a:t> </a:t>
            </a:r>
            <a:r>
              <a:rPr lang="en-US" dirty="0" err="1"/>
              <a:t>defalarca</a:t>
            </a:r>
            <a:r>
              <a:rPr lang="en-US" dirty="0"/>
              <a:t> </a:t>
            </a:r>
            <a:r>
              <a:rPr lang="en-US" dirty="0" err="1"/>
              <a:t>Karargâha</a:t>
            </a:r>
            <a:r>
              <a:rPr lang="en-US" dirty="0"/>
              <a:t> </a:t>
            </a:r>
            <a:r>
              <a:rPr lang="en-US" dirty="0" err="1"/>
              <a:t>gelir</a:t>
            </a:r>
            <a:r>
              <a:rPr lang="en-US" dirty="0"/>
              <a:t>. 1922 </a:t>
            </a:r>
            <a:r>
              <a:rPr lang="en-US" dirty="0" err="1"/>
              <a:t>yılının</a:t>
            </a:r>
            <a:r>
              <a:rPr lang="en-US" dirty="0"/>
              <a:t> 28 </a:t>
            </a:r>
            <a:r>
              <a:rPr lang="en-US" dirty="0" err="1"/>
              <a:t>Temmuz</a:t>
            </a:r>
            <a:r>
              <a:rPr lang="en-US" dirty="0"/>
              <a:t> </a:t>
            </a:r>
            <a:r>
              <a:rPr lang="en-US" dirty="0" err="1"/>
              <a:t>günü</a:t>
            </a:r>
            <a:r>
              <a:rPr lang="en-US" dirty="0"/>
              <a:t> </a:t>
            </a:r>
            <a:r>
              <a:rPr lang="en-US" dirty="0" err="1"/>
              <a:t>bir</a:t>
            </a:r>
            <a:r>
              <a:rPr lang="en-US" dirty="0"/>
              <a:t> </a:t>
            </a:r>
            <a:r>
              <a:rPr lang="en-US" dirty="0" err="1"/>
              <a:t>futbol</a:t>
            </a:r>
            <a:r>
              <a:rPr lang="en-US" dirty="0"/>
              <a:t> </a:t>
            </a:r>
            <a:r>
              <a:rPr lang="en-US" dirty="0" err="1"/>
              <a:t>turnuvası</a:t>
            </a:r>
            <a:r>
              <a:rPr lang="en-US" dirty="0"/>
              <a:t> </a:t>
            </a:r>
            <a:r>
              <a:rPr lang="en-US" dirty="0" err="1"/>
              <a:t>bahane</a:t>
            </a:r>
            <a:r>
              <a:rPr lang="en-US" dirty="0"/>
              <a:t> </a:t>
            </a:r>
            <a:r>
              <a:rPr lang="en-US" dirty="0" err="1"/>
              <a:t>edilerek</a:t>
            </a:r>
            <a:r>
              <a:rPr lang="en-US" dirty="0"/>
              <a:t> </a:t>
            </a:r>
            <a:r>
              <a:rPr lang="en-US" dirty="0" err="1"/>
              <a:t>bütün</a:t>
            </a:r>
            <a:r>
              <a:rPr lang="en-US" dirty="0"/>
              <a:t> </a:t>
            </a:r>
            <a:r>
              <a:rPr lang="en-US" dirty="0" err="1"/>
              <a:t>ordu</a:t>
            </a:r>
            <a:r>
              <a:rPr lang="en-US" dirty="0"/>
              <a:t> </a:t>
            </a:r>
            <a:r>
              <a:rPr lang="en-US" dirty="0" err="1"/>
              <a:t>komutanları</a:t>
            </a:r>
            <a:r>
              <a:rPr lang="en-US" dirty="0"/>
              <a:t> </a:t>
            </a:r>
            <a:r>
              <a:rPr lang="en-US" dirty="0" err="1"/>
              <a:t>Akşehir'de</a:t>
            </a:r>
            <a:r>
              <a:rPr lang="en-US" dirty="0"/>
              <a:t> </a:t>
            </a:r>
            <a:r>
              <a:rPr lang="en-US" dirty="0" err="1"/>
              <a:t>buluşur</a:t>
            </a:r>
            <a:r>
              <a:rPr lang="en-US" dirty="0"/>
              <a:t> </a:t>
            </a:r>
            <a:r>
              <a:rPr lang="en-US" dirty="0" err="1"/>
              <a:t>ve</a:t>
            </a:r>
            <a:r>
              <a:rPr lang="en-US" dirty="0"/>
              <a:t> son </a:t>
            </a:r>
            <a:r>
              <a:rPr lang="en-US" dirty="0" err="1"/>
              <a:t>hazırlıklar</a:t>
            </a:r>
            <a:r>
              <a:rPr lang="en-US" dirty="0"/>
              <a:t> </a:t>
            </a:r>
            <a:r>
              <a:rPr lang="en-US" dirty="0" err="1"/>
              <a:t>gözden</a:t>
            </a:r>
            <a:r>
              <a:rPr lang="en-US" dirty="0"/>
              <a:t> </a:t>
            </a:r>
            <a:r>
              <a:rPr lang="en-US" dirty="0" err="1"/>
              <a:t>geçirilir</a:t>
            </a:r>
            <a:r>
              <a:rPr lang="en-US" dirty="0"/>
              <a:t>. </a:t>
            </a:r>
          </a:p>
          <a:p>
            <a:r>
              <a:rPr lang="en-US" dirty="0" err="1"/>
              <a:t>Nihayet</a:t>
            </a:r>
            <a:r>
              <a:rPr lang="en-US" dirty="0"/>
              <a:t> </a:t>
            </a:r>
            <a:r>
              <a:rPr lang="tr-TR" dirty="0"/>
              <a:t>A</a:t>
            </a:r>
            <a:r>
              <a:rPr lang="en-US" dirty="0" err="1"/>
              <a:t>ğustos</a:t>
            </a:r>
            <a:r>
              <a:rPr lang="en-US" dirty="0"/>
              <a:t> </a:t>
            </a:r>
            <a:r>
              <a:rPr lang="en-US" dirty="0" err="1"/>
              <a:t>sonunda</a:t>
            </a:r>
            <a:r>
              <a:rPr lang="en-US" dirty="0"/>
              <a:t> </a:t>
            </a:r>
            <a:r>
              <a:rPr lang="en-US" dirty="0" err="1"/>
              <a:t>taarruza</a:t>
            </a:r>
            <a:r>
              <a:rPr lang="en-US" dirty="0"/>
              <a:t> </a:t>
            </a:r>
            <a:r>
              <a:rPr lang="en-US" dirty="0" err="1"/>
              <a:t>karar</a:t>
            </a:r>
            <a:r>
              <a:rPr lang="en-US" dirty="0"/>
              <a:t> </a:t>
            </a:r>
            <a:r>
              <a:rPr lang="en-US" dirty="0" err="1"/>
              <a:t>verilir</a:t>
            </a:r>
            <a:r>
              <a:rPr lang="en-US" dirty="0"/>
              <a:t>. 24 </a:t>
            </a:r>
            <a:r>
              <a:rPr lang="en-US" dirty="0" err="1"/>
              <a:t>Ağustos</a:t>
            </a:r>
            <a:r>
              <a:rPr lang="en-US" dirty="0"/>
              <a:t> 1922 </a:t>
            </a:r>
            <a:r>
              <a:rPr lang="en-US" dirty="0" err="1"/>
              <a:t>günü</a:t>
            </a:r>
            <a:r>
              <a:rPr lang="en-US" dirty="0"/>
              <a:t> </a:t>
            </a:r>
            <a:r>
              <a:rPr lang="en-US" dirty="0" err="1"/>
              <a:t>sabahı</a:t>
            </a:r>
            <a:r>
              <a:rPr lang="en-US" dirty="0"/>
              <a:t> </a:t>
            </a:r>
            <a:r>
              <a:rPr lang="en-US" dirty="0" err="1"/>
              <a:t>ordu</a:t>
            </a:r>
            <a:r>
              <a:rPr lang="en-US" dirty="0"/>
              <a:t> </a:t>
            </a:r>
            <a:r>
              <a:rPr lang="en-US" dirty="0" err="1"/>
              <a:t>harekete</a:t>
            </a:r>
            <a:r>
              <a:rPr lang="en-US" dirty="0"/>
              <a:t> </a:t>
            </a:r>
            <a:r>
              <a:rPr lang="en-US" dirty="0" err="1"/>
              <a:t>hazırdır</a:t>
            </a:r>
            <a:r>
              <a:rPr lang="en-US" dirty="0"/>
              <a:t>. </a:t>
            </a:r>
            <a:r>
              <a:rPr lang="en-US" dirty="0" err="1"/>
              <a:t>Namaz</a:t>
            </a:r>
            <a:r>
              <a:rPr lang="en-US" dirty="0"/>
              <a:t> </a:t>
            </a:r>
            <a:r>
              <a:rPr lang="en-US" dirty="0" err="1"/>
              <a:t>kılınır</a:t>
            </a:r>
            <a:r>
              <a:rPr lang="en-US" dirty="0"/>
              <a:t>, </a:t>
            </a:r>
            <a:r>
              <a:rPr lang="en-US" dirty="0" err="1"/>
              <a:t>Nasreddin</a:t>
            </a:r>
            <a:r>
              <a:rPr lang="en-US" dirty="0"/>
              <a:t> </a:t>
            </a:r>
            <a:r>
              <a:rPr lang="en-US" dirty="0" err="1"/>
              <a:t>Hoca'nın</a:t>
            </a:r>
            <a:r>
              <a:rPr lang="en-US" dirty="0"/>
              <a:t> </a:t>
            </a:r>
            <a:r>
              <a:rPr lang="en-US" dirty="0" err="1"/>
              <a:t>Türbesi</a:t>
            </a:r>
            <a:r>
              <a:rPr lang="en-US" dirty="0"/>
              <a:t> </a:t>
            </a:r>
            <a:r>
              <a:rPr lang="en-US" dirty="0" err="1"/>
              <a:t>ziyaret</a:t>
            </a:r>
            <a:r>
              <a:rPr lang="en-US" dirty="0"/>
              <a:t> </a:t>
            </a:r>
            <a:r>
              <a:rPr lang="en-US" dirty="0" err="1"/>
              <a:t>edilir</a:t>
            </a:r>
            <a:r>
              <a:rPr lang="en-US" dirty="0"/>
              <a:t>. Mustafa </a:t>
            </a:r>
            <a:r>
              <a:rPr lang="en-US" dirty="0" err="1"/>
              <a:t>Kemal</a:t>
            </a:r>
            <a:r>
              <a:rPr lang="en-US" dirty="0"/>
              <a:t>' in </a:t>
            </a:r>
            <a:r>
              <a:rPr lang="en-US" dirty="0" err="1"/>
              <a:t>askerleri</a:t>
            </a:r>
            <a:r>
              <a:rPr lang="en-US" dirty="0"/>
              <a:t> </a:t>
            </a:r>
            <a:r>
              <a:rPr lang="en-US" dirty="0" err="1"/>
              <a:t>Akşehirlilerin</a:t>
            </a:r>
            <a:r>
              <a:rPr lang="en-US" dirty="0"/>
              <a:t> </a:t>
            </a:r>
            <a:r>
              <a:rPr lang="en-US" dirty="0" err="1"/>
              <a:t>alkış</a:t>
            </a:r>
            <a:r>
              <a:rPr lang="en-US" dirty="0"/>
              <a:t> </a:t>
            </a:r>
            <a:r>
              <a:rPr lang="en-US" dirty="0" err="1"/>
              <a:t>ve</a:t>
            </a:r>
            <a:r>
              <a:rPr lang="en-US" dirty="0"/>
              <a:t> </a:t>
            </a:r>
            <a:r>
              <a:rPr lang="en-US" dirty="0" err="1"/>
              <a:t>dualarıyla</a:t>
            </a:r>
            <a:r>
              <a:rPr lang="en-US" dirty="0"/>
              <a:t> </a:t>
            </a:r>
            <a:r>
              <a:rPr lang="en-US" dirty="0" err="1"/>
              <a:t>cepheye</a:t>
            </a:r>
            <a:r>
              <a:rPr lang="en-US" dirty="0"/>
              <a:t> </a:t>
            </a:r>
            <a:r>
              <a:rPr lang="en-US" dirty="0" err="1"/>
              <a:t>uğurlanır</a:t>
            </a:r>
            <a:r>
              <a:rPr lang="en-US" dirty="0"/>
              <a:t>. </a:t>
            </a:r>
          </a:p>
          <a:p>
            <a:endParaRPr lang="en-US" dirty="0"/>
          </a:p>
          <a:p>
            <a:r>
              <a:rPr lang="en-US" dirty="0" err="1"/>
              <a:t>Ünlü</a:t>
            </a:r>
            <a:r>
              <a:rPr lang="en-US" dirty="0"/>
              <a:t> </a:t>
            </a:r>
            <a:r>
              <a:rPr lang="en-US" dirty="0" err="1"/>
              <a:t>yazarımız</a:t>
            </a:r>
            <a:r>
              <a:rPr lang="en-US" dirty="0"/>
              <a:t>, </a:t>
            </a:r>
            <a:r>
              <a:rPr lang="en-US" dirty="0" err="1"/>
              <a:t>hemşerimiz</a:t>
            </a:r>
            <a:r>
              <a:rPr lang="en-US" dirty="0"/>
              <a:t> </a:t>
            </a:r>
            <a:r>
              <a:rPr lang="en-US" dirty="0" err="1"/>
              <a:t>Merhum</a:t>
            </a:r>
            <a:r>
              <a:rPr lang="en-US" dirty="0"/>
              <a:t> </a:t>
            </a:r>
            <a:r>
              <a:rPr lang="en-US" dirty="0" err="1"/>
              <a:t>Tarık</a:t>
            </a:r>
            <a:r>
              <a:rPr lang="en-US" dirty="0"/>
              <a:t> </a:t>
            </a:r>
            <a:r>
              <a:rPr lang="en-US" dirty="0" err="1"/>
              <a:t>Buğra</a:t>
            </a:r>
            <a:r>
              <a:rPr lang="en-US" dirty="0"/>
              <a:t>, </a:t>
            </a:r>
            <a:r>
              <a:rPr lang="en-US" dirty="0" err="1"/>
              <a:t>Küçük</a:t>
            </a:r>
            <a:r>
              <a:rPr lang="en-US" dirty="0"/>
              <a:t> </a:t>
            </a:r>
            <a:r>
              <a:rPr lang="en-US" dirty="0" err="1"/>
              <a:t>Ağa</a:t>
            </a:r>
            <a:r>
              <a:rPr lang="en-US" dirty="0"/>
              <a:t> </a:t>
            </a:r>
            <a:r>
              <a:rPr lang="en-US" dirty="0" err="1"/>
              <a:t>romanında</a:t>
            </a:r>
            <a:r>
              <a:rPr lang="en-US" dirty="0"/>
              <a:t> </a:t>
            </a:r>
            <a:r>
              <a:rPr lang="en-US" dirty="0" err="1"/>
              <a:t>işte</a:t>
            </a:r>
            <a:r>
              <a:rPr lang="en-US" dirty="0"/>
              <a:t> o </a:t>
            </a:r>
            <a:r>
              <a:rPr lang="en-US" dirty="0" err="1"/>
              <a:t>günlerin</a:t>
            </a:r>
            <a:r>
              <a:rPr lang="en-US" dirty="0"/>
              <a:t> </a:t>
            </a:r>
            <a:r>
              <a:rPr lang="en-US" dirty="0" err="1"/>
              <a:t>Akşehir'ini</a:t>
            </a:r>
            <a:r>
              <a:rPr lang="en-US" dirty="0"/>
              <a:t> </a:t>
            </a:r>
            <a:r>
              <a:rPr lang="en-US" dirty="0" err="1"/>
              <a:t>anlatmıştır</a:t>
            </a:r>
            <a:r>
              <a:rPr lang="en-US" dirty="0"/>
              <a:t>. 24 </a:t>
            </a:r>
            <a:r>
              <a:rPr lang="en-US" dirty="0" err="1"/>
              <a:t>Ağustos</a:t>
            </a:r>
            <a:r>
              <a:rPr lang="en-US" dirty="0"/>
              <a:t> her </a:t>
            </a:r>
            <a:r>
              <a:rPr lang="en-US" dirty="0" err="1"/>
              <a:t>yıl</a:t>
            </a:r>
            <a:r>
              <a:rPr lang="en-US" dirty="0"/>
              <a:t> </a:t>
            </a:r>
            <a:r>
              <a:rPr lang="en-US" dirty="0" err="1"/>
              <a:t>Akşehir</a:t>
            </a:r>
            <a:r>
              <a:rPr lang="en-US" dirty="0"/>
              <a:t> </a:t>
            </a:r>
            <a:r>
              <a:rPr lang="en-US" dirty="0" err="1"/>
              <a:t>Onur</a:t>
            </a:r>
            <a:r>
              <a:rPr lang="en-US" dirty="0"/>
              <a:t> </a:t>
            </a:r>
            <a:r>
              <a:rPr lang="en-US" dirty="0" err="1"/>
              <a:t>Günü</a:t>
            </a:r>
            <a:r>
              <a:rPr lang="tr-TR" dirty="0"/>
              <a:t> </a:t>
            </a:r>
            <a:r>
              <a:rPr lang="en-US" dirty="0" err="1"/>
              <a:t>olarak</a:t>
            </a:r>
            <a:r>
              <a:rPr lang="en-US" dirty="0"/>
              <a:t> </a:t>
            </a:r>
            <a:r>
              <a:rPr lang="en-US" dirty="0" err="1"/>
              <a:t>coşkuyla</a:t>
            </a:r>
            <a:r>
              <a:rPr lang="en-US" dirty="0"/>
              <a:t> </a:t>
            </a:r>
            <a:r>
              <a:rPr lang="en-US" dirty="0" err="1"/>
              <a:t>kutlanır</a:t>
            </a:r>
            <a:r>
              <a:rPr lang="en-US" dirty="0"/>
              <a:t>. </a:t>
            </a:r>
            <a:endParaRPr lang="tr-TR" dirty="0" smtClean="0"/>
          </a:p>
          <a:p>
            <a:endParaRPr lang="tr-TR" dirty="0"/>
          </a:p>
          <a:p>
            <a:r>
              <a:rPr lang="en-US" dirty="0" smtClean="0"/>
              <a:t>O </a:t>
            </a:r>
            <a:r>
              <a:rPr lang="en-US" dirty="0" err="1"/>
              <a:t>umut</a:t>
            </a:r>
            <a:r>
              <a:rPr lang="en-US" dirty="0"/>
              <a:t> </a:t>
            </a:r>
            <a:r>
              <a:rPr lang="en-US" dirty="0" err="1"/>
              <a:t>yüklü</a:t>
            </a:r>
            <a:r>
              <a:rPr lang="en-US" dirty="0"/>
              <a:t> </a:t>
            </a:r>
            <a:r>
              <a:rPr lang="en-US" dirty="0" err="1"/>
              <a:t>mücadele</a:t>
            </a:r>
            <a:r>
              <a:rPr lang="en-US" dirty="0"/>
              <a:t> </a:t>
            </a:r>
            <a:r>
              <a:rPr lang="en-US" dirty="0" err="1"/>
              <a:t>günlerinin</a:t>
            </a:r>
            <a:r>
              <a:rPr lang="en-US" dirty="0"/>
              <a:t> </a:t>
            </a:r>
            <a:r>
              <a:rPr lang="en-US" dirty="0" err="1"/>
              <a:t>anısına</a:t>
            </a:r>
            <a:r>
              <a:rPr lang="en-US" dirty="0"/>
              <a:t> </a:t>
            </a:r>
            <a:r>
              <a:rPr lang="en-US" dirty="0" err="1"/>
              <a:t>Garp</a:t>
            </a:r>
            <a:r>
              <a:rPr lang="en-US" dirty="0"/>
              <a:t> </a:t>
            </a:r>
            <a:r>
              <a:rPr lang="en-US" dirty="0" err="1"/>
              <a:t>Cephesi</a:t>
            </a:r>
            <a:r>
              <a:rPr lang="en-US" dirty="0"/>
              <a:t> </a:t>
            </a:r>
            <a:r>
              <a:rPr lang="en-US" dirty="0" err="1"/>
              <a:t>Karargâh</a:t>
            </a:r>
            <a:r>
              <a:rPr lang="en-US" dirty="0"/>
              <a:t> </a:t>
            </a:r>
            <a:r>
              <a:rPr lang="en-US" dirty="0" err="1"/>
              <a:t>Binası</a:t>
            </a:r>
            <a:r>
              <a:rPr lang="en-US" dirty="0"/>
              <a:t> </a:t>
            </a:r>
            <a:r>
              <a:rPr lang="en-US" dirty="0" err="1"/>
              <a:t>bugün</a:t>
            </a:r>
            <a:r>
              <a:rPr lang="en-US" dirty="0"/>
              <a:t> </a:t>
            </a:r>
            <a:r>
              <a:rPr lang="en-US" dirty="0" err="1"/>
              <a:t>aynı</a:t>
            </a:r>
            <a:r>
              <a:rPr lang="en-US" dirty="0"/>
              <a:t> </a:t>
            </a:r>
            <a:r>
              <a:rPr lang="en-US" dirty="0" err="1"/>
              <a:t>isimle</a:t>
            </a:r>
            <a:r>
              <a:rPr lang="en-US" dirty="0"/>
              <a:t> </a:t>
            </a:r>
            <a:r>
              <a:rPr lang="en-US" dirty="0" err="1"/>
              <a:t>Müze</a:t>
            </a:r>
            <a:r>
              <a:rPr lang="en-US" dirty="0"/>
              <a:t> </a:t>
            </a:r>
            <a:r>
              <a:rPr lang="en-US" dirty="0" err="1"/>
              <a:t>olarak</a:t>
            </a:r>
            <a:r>
              <a:rPr lang="en-US" dirty="0"/>
              <a:t> </a:t>
            </a:r>
            <a:r>
              <a:rPr lang="en-US" dirty="0" err="1"/>
              <a:t>hizmet</a:t>
            </a:r>
            <a:r>
              <a:rPr lang="en-US" dirty="0"/>
              <a:t> </a:t>
            </a:r>
            <a:r>
              <a:rPr lang="en-US" dirty="0" err="1"/>
              <a:t>vermektedir</a:t>
            </a:r>
            <a:r>
              <a:rPr lang="en-US" dirty="0"/>
              <a:t>. </a:t>
            </a:r>
            <a:endParaRPr lang="tr-TR"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ctrTitle" idx="4294967295"/>
          </p:nvPr>
        </p:nvSpPr>
        <p:spPr>
          <a:xfrm>
            <a:off x="0" y="2130425"/>
            <a:ext cx="7772400" cy="1470025"/>
          </a:xfrm>
        </p:spPr>
        <p:txBody>
          <a:bodyPr>
            <a:normAutofit fontScale="90000"/>
          </a:bodyPr>
          <a:lstStyle/>
          <a:p>
            <a:r>
              <a:rPr lang="tr-TR" b="1" dirty="0" smtClean="0"/>
              <a:t/>
            </a:r>
            <a:br>
              <a:rPr lang="tr-TR" b="1" dirty="0" smtClean="0"/>
            </a:br>
            <a:r>
              <a:rPr lang="tr-TR" b="1" dirty="0" smtClean="0"/>
              <a:t/>
            </a:r>
            <a:br>
              <a:rPr lang="tr-TR" b="1" dirty="0" smtClean="0"/>
            </a:br>
            <a:endParaRPr lang="tr-TR" dirty="0">
              <a:solidFill>
                <a:srgbClr val="FF0000"/>
              </a:solidFill>
            </a:endParaRPr>
          </a:p>
        </p:txBody>
      </p:sp>
      <p:sp>
        <p:nvSpPr>
          <p:cNvPr id="3" name="2 Dikdörtgen"/>
          <p:cNvSpPr/>
          <p:nvPr/>
        </p:nvSpPr>
        <p:spPr>
          <a:xfrm>
            <a:off x="0" y="357166"/>
            <a:ext cx="9144000" cy="5078313"/>
          </a:xfrm>
          <a:prstGeom prst="rect">
            <a:avLst/>
          </a:prstGeom>
        </p:spPr>
        <p:txBody>
          <a:bodyPr wrap="square">
            <a:spAutoFit/>
          </a:bodyPr>
          <a:lstStyle/>
          <a:p>
            <a:r>
              <a:rPr lang="en-US" b="1" dirty="0">
                <a:solidFill>
                  <a:srgbClr val="FF0000"/>
                </a:solidFill>
              </a:rPr>
              <a:t>3.2- AKŞEHİR TİCARET BORSASI’NIN TARİHÇESİ </a:t>
            </a:r>
          </a:p>
          <a:p>
            <a:endParaRPr lang="en-US" dirty="0"/>
          </a:p>
          <a:p>
            <a:r>
              <a:rPr lang="tr-TR" dirty="0"/>
              <a:t>Akşehir Ticaret ve Sanayi Odası’nın 1984 Yılı Nisan ayı aylık olağan Meclis toplantısında yeterli miktarda tarımsal ve hayvansal ürün istihsali ile bu ürünlere ait ticari işletme ve fabrikası bulunan ilçemizde, Ticaret Borsası kurulması gerekliliği anlatılmış ve bir müteşebbis (kurucular) kurulu oluşturularak gerekli kuruluş çalışmaları başlatılmıştır.</a:t>
            </a:r>
          </a:p>
          <a:p>
            <a:endParaRPr lang="tr-TR" dirty="0"/>
          </a:p>
          <a:p>
            <a:r>
              <a:rPr lang="tr-TR" dirty="0"/>
              <a:t>Kurucular Kuruluna seçilen </a:t>
            </a:r>
            <a:r>
              <a:rPr lang="tr-TR" dirty="0" err="1"/>
              <a:t>Akşehir’li</a:t>
            </a:r>
            <a:r>
              <a:rPr lang="tr-TR" dirty="0"/>
              <a:t> sanayici ve tüccarlar ile Ticaret Sanayi Odası eski emekli Genel sekreteri Ahmet Gürel </a:t>
            </a:r>
            <a:r>
              <a:rPr lang="tr-TR" dirty="0" err="1"/>
              <a:t>Tekelioğlu’nun</a:t>
            </a:r>
            <a:r>
              <a:rPr lang="tr-TR" dirty="0"/>
              <a:t> çalışmaları neticesinde, TOBB ‘</a:t>
            </a:r>
            <a:r>
              <a:rPr lang="tr-TR" dirty="0" err="1"/>
              <a:t>nin</a:t>
            </a:r>
            <a:r>
              <a:rPr lang="tr-TR" dirty="0"/>
              <a:t> görüş ve önerileri doğrultusunda Ticaret ve Sanayi Bakanlığı’nın olurları ile 01.06.1984 tarihinde kuruluşumuz gerçekleşmiştir. Bu esnada seçimler yapılmış, Borsa Meclis ve Yönetim Kurulları Teşkil ettirilmiş, Hakem ve Bilirkişi listeleri oluşmuş, Personel alımı için sınavlar yapılmış, Meydan Mahallesi içerisinde Yeni Buğday pazarında Akşehir Belediyesine ait 40 M2’lik işyeri kiralanmış ve Borsamız 30 Haziran 1984 tarihinde faaliyetine fiilen başlamıştır. </a:t>
            </a:r>
          </a:p>
          <a:p>
            <a:endParaRPr lang="tr-TR" dirty="0"/>
          </a:p>
          <a:p>
            <a:r>
              <a:rPr lang="tr-TR" dirty="0"/>
              <a:t>Dar ve kısıtlı imkanlarla kurulan Borsamız, hasat sezonu başında kurulmasının avantajı ve Sıkı çalışma neticesinde kısa zamanda üretici ve tüccarlarımızın takdirini kazanarak faaliyetine bu şevk ve azimle devam etmiştir. </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ctrTitle" idx="4294967295"/>
          </p:nvPr>
        </p:nvSpPr>
        <p:spPr>
          <a:xfrm>
            <a:off x="0" y="2130425"/>
            <a:ext cx="7772400" cy="1470025"/>
          </a:xfrm>
        </p:spPr>
        <p:txBody>
          <a:bodyPr>
            <a:normAutofit fontScale="90000"/>
          </a:bodyPr>
          <a:lstStyle/>
          <a:p>
            <a:r>
              <a:rPr lang="tr-TR" b="1" dirty="0" smtClean="0"/>
              <a:t/>
            </a:r>
            <a:br>
              <a:rPr lang="tr-TR" b="1" dirty="0" smtClean="0"/>
            </a:br>
            <a:r>
              <a:rPr lang="tr-TR" b="1" dirty="0" smtClean="0"/>
              <a:t/>
            </a:r>
            <a:br>
              <a:rPr lang="tr-TR" b="1" dirty="0" smtClean="0"/>
            </a:br>
            <a:endParaRPr lang="tr-TR" dirty="0">
              <a:solidFill>
                <a:srgbClr val="FF0000"/>
              </a:solidFill>
            </a:endParaRPr>
          </a:p>
        </p:txBody>
      </p:sp>
      <p:sp>
        <p:nvSpPr>
          <p:cNvPr id="3" name="2 Dikdörtgen"/>
          <p:cNvSpPr/>
          <p:nvPr/>
        </p:nvSpPr>
        <p:spPr>
          <a:xfrm>
            <a:off x="0" y="1443841"/>
            <a:ext cx="9144000" cy="2308324"/>
          </a:xfrm>
          <a:prstGeom prst="rect">
            <a:avLst/>
          </a:prstGeom>
        </p:spPr>
        <p:txBody>
          <a:bodyPr wrap="square">
            <a:spAutoFit/>
          </a:bodyPr>
          <a:lstStyle/>
          <a:p>
            <a:r>
              <a:rPr lang="tr-TR" dirty="0"/>
              <a:t>Şehir Merkezinde Meydan Mahallesi içerisinde kurulu bulunan Buğday Pazarı’nın hem yetersiz hem de merkezde kalması nedeniyle 1987 yılında Borsamız önderliğinde 54 ortaklı S.S. Akşehir Zahirecileri Toplu İşyeri Yapı Kooperatifi Kurulmuş ve Şehrimiz Tipi Mahallesi Yunak yolu üzerinden 32 dekarlık arsa satın alınarak İşyerleri inşaatları süratle yapılmıştır. </a:t>
            </a:r>
            <a:endParaRPr lang="tr-TR" dirty="0" smtClean="0"/>
          </a:p>
          <a:p>
            <a:endParaRPr lang="tr-TR" dirty="0"/>
          </a:p>
          <a:p>
            <a:r>
              <a:rPr lang="tr-TR" dirty="0" smtClean="0"/>
              <a:t>Akşehir </a:t>
            </a:r>
            <a:r>
              <a:rPr lang="tr-TR" dirty="0"/>
              <a:t>Belediyesi’ne ait kantar ve baskülün hurdaya ayrılması neticesinde 1987 yılının Mayıs ayında Borsamız 60 ton çekerli mekanik bir baskül satın alarak kurulacak olan Yeni Buğday pazarının merkezi bir yerine kantarı kurarak üyelerinin tartı hizmetine başlamıştır. </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ctrTitle" idx="4294967295"/>
          </p:nvPr>
        </p:nvSpPr>
        <p:spPr>
          <a:xfrm>
            <a:off x="0" y="2130425"/>
            <a:ext cx="7772400" cy="1470025"/>
          </a:xfrm>
        </p:spPr>
        <p:txBody>
          <a:bodyPr>
            <a:normAutofit fontScale="90000"/>
          </a:bodyPr>
          <a:lstStyle/>
          <a:p>
            <a:r>
              <a:rPr lang="tr-TR" b="1" dirty="0" smtClean="0"/>
              <a:t/>
            </a:r>
            <a:br>
              <a:rPr lang="tr-TR" b="1" dirty="0" smtClean="0"/>
            </a:br>
            <a:r>
              <a:rPr lang="tr-TR" b="1" dirty="0" smtClean="0"/>
              <a:t/>
            </a:r>
            <a:br>
              <a:rPr lang="tr-TR" b="1" dirty="0" smtClean="0"/>
            </a:br>
            <a:endParaRPr lang="tr-TR" dirty="0">
              <a:solidFill>
                <a:srgbClr val="FF0000"/>
              </a:solidFill>
            </a:endParaRPr>
          </a:p>
        </p:txBody>
      </p:sp>
      <p:sp>
        <p:nvSpPr>
          <p:cNvPr id="3" name="2 Dikdörtgen"/>
          <p:cNvSpPr/>
          <p:nvPr/>
        </p:nvSpPr>
        <p:spPr>
          <a:xfrm>
            <a:off x="0" y="285728"/>
            <a:ext cx="9144000" cy="5909310"/>
          </a:xfrm>
          <a:prstGeom prst="rect">
            <a:avLst/>
          </a:prstGeom>
        </p:spPr>
        <p:txBody>
          <a:bodyPr wrap="square">
            <a:spAutoFit/>
          </a:bodyPr>
          <a:lstStyle/>
          <a:p>
            <a:r>
              <a:rPr lang="tr-TR" dirty="0"/>
              <a:t>Akşehir Belediyesi mülkiyetindeki eski buğday Pazarı yerinin Arasta esnafına işyeri yapılması şartı ile devredilmesi neticesinde, inşaat işleri hızlandırılmış Buğday pazarı esnafı 01.05.1990 tarihinde yeni işyerlerine taşınmıştır. Bu esnada ekonomi politikalar gereği, üretim azalmış, ticaret durma noktasına gelmiş, bütün bu olumsuz gelişmeler neticesinde Borsamızın gelirleri personel giderlerini dahi karşılayamaz hale gelmiş, bu nedenle de bir hizmet binası yapılamamıştır. Buğday pazarı esnafının yeni işyerlerine taşınması ile Borsamız da Tip Mahallesi Yeni Buğday pazarındaki Kooperatif inşaatına ait şantiye binasına taşınmak durumunda kalmıştır. Bu çok elverişsiz mekanda kıt imkanlarla faaliyetine 1,5 yıl süre ile devam etmiştir. 01 Ekim 1990 Tarihinde yürürlüğe giren 164 </a:t>
            </a:r>
            <a:r>
              <a:rPr lang="tr-TR" dirty="0" err="1"/>
              <a:t>Nolu</a:t>
            </a:r>
            <a:r>
              <a:rPr lang="tr-TR" dirty="0"/>
              <a:t> Gelir Vergisi Genel Tebliği Hükümleri gereğince henüz Borsa kurulmamış olan civar il (özellikle Kütahya-Afyon-Isparta) ve ilçelerinden gelen tescil talepleri Borsamızca karşılanmıştır. Bunun neticesinde; Borsamız üye sayısında, tescil işlem hacminde ve gelirlerinde gözle görülür artışlar olmuş, bunun üzerine Kurulu bulunan Yeni Buğday Pazarı merkezine Borsamız hizmet binası inşaatı başlatılmıştır. Bodrum kat dahil zemin ve birinci katlardan oluşan ve toplam 175 M2 </a:t>
            </a:r>
            <a:r>
              <a:rPr lang="tr-TR" dirty="0" err="1"/>
              <a:t>lik</a:t>
            </a:r>
            <a:r>
              <a:rPr lang="tr-TR" dirty="0"/>
              <a:t> inşaat alanı üzerine kurulu 527 M2.</a:t>
            </a:r>
            <a:r>
              <a:rPr lang="tr-TR" dirty="0" err="1"/>
              <a:t>lik</a:t>
            </a:r>
            <a:r>
              <a:rPr lang="tr-TR" dirty="0"/>
              <a:t> kapalı mekana sahip kaloriferli Borsamız Hizmet Binasının tefriş edilmesinden sonra, açılışı 1993 yılında gerçekleştirilerek bu tarihten sonra faaliyetinde kendi mülkiyetindeki hizmet binasında devam etmektedir. </a:t>
            </a:r>
          </a:p>
          <a:p>
            <a:endParaRPr lang="tr-TR" dirty="0"/>
          </a:p>
          <a:p>
            <a:r>
              <a:rPr lang="tr-TR" dirty="0"/>
              <a:t>Hizmet binamız, güneyinde yer alan kantar ve kantar kulübesi ile içerisinde Meclis ve Yönetim Kurulu toplantı salonları Genel sekreterlik, Personel, servis katı ile satış salonu arşiv, kahvehane, kalorifer dairesi ve umuma açık tuvaletten ibaret toplu bir tesise kavuşmuştur. </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ctrTitle" idx="4294967295"/>
          </p:nvPr>
        </p:nvSpPr>
        <p:spPr>
          <a:xfrm>
            <a:off x="0" y="2130425"/>
            <a:ext cx="7772400" cy="1470025"/>
          </a:xfrm>
        </p:spPr>
        <p:txBody>
          <a:bodyPr>
            <a:normAutofit fontScale="90000"/>
          </a:bodyPr>
          <a:lstStyle/>
          <a:p>
            <a:r>
              <a:rPr lang="tr-TR" b="1" dirty="0"/>
              <a:t>3.2.1- Örgütsel Yapı </a:t>
            </a:r>
            <a:br>
              <a:rPr lang="tr-TR" b="1" dirty="0"/>
            </a:br>
            <a:r>
              <a:rPr lang="tr-TR" dirty="0"/>
              <a:t/>
            </a:r>
            <a:br>
              <a:rPr lang="tr-TR" dirty="0"/>
            </a:br>
            <a:r>
              <a:rPr lang="tr-TR" dirty="0"/>
              <a:t>Akşehir Ticaret Borsası’nın Yönetim ve Organizasyonu 5174 Sayılı Kanunla belirlenmiştir. </a:t>
            </a:r>
            <a:br>
              <a:rPr lang="tr-TR" dirty="0"/>
            </a:br>
            <a:r>
              <a:rPr lang="tr-TR" dirty="0"/>
              <a:t/>
            </a:r>
            <a:br>
              <a:rPr lang="tr-TR" dirty="0"/>
            </a:br>
            <a:r>
              <a:rPr lang="tr-TR" dirty="0"/>
              <a:t>Meclis Başkanı, Üyeleri, </a:t>
            </a:r>
            <a:r>
              <a:rPr lang="tr-TR" dirty="0" err="1"/>
              <a:t>eclisin</a:t>
            </a:r>
            <a:r>
              <a:rPr lang="tr-TR" dirty="0"/>
              <a:t> görev ve yetkileri ile Yönetim Kurulu Başkanı, Üyeleri, Yönetim Kurulunun görev ve yetkileri, 5174 sayılı Türkiye Odalar ve Borsalar Birliği ile Odalar ve Borsalar Kanununda belirlenmiştir.</a:t>
            </a:r>
            <a:br>
              <a:rPr lang="tr-TR" dirty="0"/>
            </a:br>
            <a:r>
              <a:rPr lang="tr-TR" dirty="0"/>
              <a:t> </a:t>
            </a:r>
            <a:br>
              <a:rPr lang="tr-TR" dirty="0"/>
            </a:br>
            <a:r>
              <a:rPr lang="tr-TR" dirty="0"/>
              <a:t>Akşehir Ticaret Borsasının üst karar organı Meclistir; </a:t>
            </a:r>
            <a:br>
              <a:rPr lang="tr-TR" dirty="0"/>
            </a:br>
            <a:r>
              <a:rPr lang="tr-TR" dirty="0"/>
              <a:t>Borsa protokolde Meclis Başkanı ile temsil edilmektedir. </a:t>
            </a:r>
            <a:br>
              <a:rPr lang="tr-TR" dirty="0"/>
            </a:br>
            <a:r>
              <a:rPr lang="tr-TR" dirty="0"/>
              <a:t>Meclis, Borsanın denetim ve karar organıdır. </a:t>
            </a:r>
            <a:br>
              <a:rPr lang="tr-TR" dirty="0"/>
            </a:br>
            <a:r>
              <a:rPr lang="tr-TR" dirty="0"/>
              <a:t>Akşehir Ticaret Borsasının yürütme organı, Yönetim Kuruludur. </a:t>
            </a:r>
            <a:br>
              <a:rPr lang="tr-TR" dirty="0"/>
            </a:br>
            <a:r>
              <a:rPr lang="tr-TR" dirty="0"/>
              <a:t>Yönetim Kuruluna bağlı olarak bir Genel Sekreter bulunmaktadır. </a:t>
            </a:r>
            <a:br>
              <a:rPr lang="tr-TR" dirty="0"/>
            </a:br>
            <a:r>
              <a:rPr lang="tr-TR" dirty="0"/>
              <a:t>Dört yılda bir Meclis ve Yönetim Kurulu Üyeleri seçimleri yapılmaktadır. </a:t>
            </a:r>
            <a:br>
              <a:rPr lang="tr-TR" dirty="0"/>
            </a:br>
            <a:r>
              <a:rPr lang="tr-TR" dirty="0"/>
              <a:t>Borsamızın Organizasyon Şeması aşağıda verilmiştir. </a:t>
            </a:r>
            <a:endParaRPr lang="tr-TR" dirty="0">
              <a:solidFill>
                <a:srgbClr val="FF0000"/>
              </a:solidFill>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ctrTitle" idx="4294967295"/>
          </p:nvPr>
        </p:nvSpPr>
        <p:spPr>
          <a:xfrm>
            <a:off x="0" y="0"/>
            <a:ext cx="9144000" cy="6857999"/>
          </a:xfrm>
        </p:spPr>
        <p:txBody>
          <a:bodyPr>
            <a:normAutofit/>
          </a:bodyPr>
          <a:lstStyle/>
          <a:p>
            <a:r>
              <a:rPr lang="tr-TR" b="1" dirty="0" smtClean="0"/>
              <a:t/>
            </a:r>
            <a:br>
              <a:rPr lang="tr-TR" b="1" dirty="0" smtClean="0"/>
            </a:br>
            <a:r>
              <a:rPr lang="tr-TR" b="1" dirty="0" smtClean="0"/>
              <a:t/>
            </a:r>
            <a:br>
              <a:rPr lang="tr-TR" b="1" dirty="0" smtClean="0"/>
            </a:br>
            <a:endParaRPr lang="tr-TR" dirty="0">
              <a:solidFill>
                <a:srgbClr val="FF0000"/>
              </a:solidFill>
            </a:endParaRPr>
          </a:p>
        </p:txBody>
      </p:sp>
      <p:sp>
        <p:nvSpPr>
          <p:cNvPr id="3" name="2 Dikdörtgen"/>
          <p:cNvSpPr/>
          <p:nvPr/>
        </p:nvSpPr>
        <p:spPr>
          <a:xfrm>
            <a:off x="0" y="428604"/>
            <a:ext cx="9144000" cy="4247317"/>
          </a:xfrm>
          <a:prstGeom prst="rect">
            <a:avLst/>
          </a:prstGeom>
        </p:spPr>
        <p:txBody>
          <a:bodyPr wrap="square">
            <a:spAutoFit/>
          </a:bodyPr>
          <a:lstStyle/>
          <a:p>
            <a:r>
              <a:rPr lang="tr-TR" b="1" dirty="0">
                <a:solidFill>
                  <a:srgbClr val="FF0000"/>
                </a:solidFill>
              </a:rPr>
              <a:t>3.2.1- Örgütsel Yapı </a:t>
            </a:r>
          </a:p>
          <a:p>
            <a:endParaRPr lang="tr-TR" dirty="0"/>
          </a:p>
          <a:p>
            <a:r>
              <a:rPr lang="tr-TR" dirty="0"/>
              <a:t>Akşehir Ticaret Borsası’nın Yönetim ve Organizasyonu 5174 Sayılı Kanunla belirlenmiştir. </a:t>
            </a:r>
          </a:p>
          <a:p>
            <a:endParaRPr lang="tr-TR" dirty="0"/>
          </a:p>
          <a:p>
            <a:r>
              <a:rPr lang="tr-TR" dirty="0"/>
              <a:t>Meclis Başkanı, Üyeleri, </a:t>
            </a:r>
            <a:r>
              <a:rPr lang="tr-TR" dirty="0" smtClean="0"/>
              <a:t>Meclisin </a:t>
            </a:r>
            <a:r>
              <a:rPr lang="tr-TR" dirty="0"/>
              <a:t>görev ve yetkileri ile Yönetim Kurulu Başkanı, Üyeleri, Yönetim Kurulunun görev ve yetkileri, 5174 sayılı Türkiye Odalar ve Borsalar Birliği ile Odalar ve Borsalar Kanununda belirlenmiştir.</a:t>
            </a:r>
          </a:p>
          <a:p>
            <a:r>
              <a:rPr lang="tr-TR" dirty="0"/>
              <a:t> </a:t>
            </a:r>
          </a:p>
          <a:p>
            <a:r>
              <a:rPr lang="tr-TR" dirty="0"/>
              <a:t>Akşehir Ticaret Borsasının üst karar organı Meclistir; </a:t>
            </a:r>
          </a:p>
          <a:p>
            <a:r>
              <a:rPr lang="tr-TR" dirty="0"/>
              <a:t>Borsa protokolde Meclis Başkanı ile temsil edilmektedir. </a:t>
            </a:r>
          </a:p>
          <a:p>
            <a:r>
              <a:rPr lang="tr-TR" dirty="0"/>
              <a:t>Meclis, Borsanın denetim ve karar organıdır. </a:t>
            </a:r>
          </a:p>
          <a:p>
            <a:r>
              <a:rPr lang="tr-TR" dirty="0"/>
              <a:t>Akşehir Ticaret Borsasının yürütme organı, Yönetim Kuruludur. </a:t>
            </a:r>
          </a:p>
          <a:p>
            <a:r>
              <a:rPr lang="tr-TR" dirty="0"/>
              <a:t>Yönetim Kuruluna bağlı olarak bir Genel Sekreter bulunmaktadır. </a:t>
            </a:r>
          </a:p>
          <a:p>
            <a:r>
              <a:rPr lang="tr-TR" dirty="0"/>
              <a:t>Dört yılda bir Meclis ve Yönetim Kurulu Üyeleri seçimleri yapılmaktadır. </a:t>
            </a:r>
          </a:p>
          <a:p>
            <a:r>
              <a:rPr lang="tr-TR" dirty="0"/>
              <a:t>Borsamızın Organizasyon Şeması aşağıda verilmiştir. </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ctrTitle" idx="4294967295"/>
          </p:nvPr>
        </p:nvSpPr>
        <p:spPr>
          <a:xfrm>
            <a:off x="0" y="2130425"/>
            <a:ext cx="7772400" cy="1470025"/>
          </a:xfrm>
        </p:spPr>
        <p:txBody>
          <a:bodyPr>
            <a:normAutofit fontScale="90000"/>
          </a:bodyPr>
          <a:lstStyle/>
          <a:p>
            <a:r>
              <a:rPr lang="tr-TR" b="1" dirty="0" smtClean="0"/>
              <a:t/>
            </a:r>
            <a:br>
              <a:rPr lang="tr-TR" b="1" dirty="0" smtClean="0"/>
            </a:br>
            <a:r>
              <a:rPr lang="tr-TR" b="1" dirty="0" smtClean="0"/>
              <a:t/>
            </a:r>
            <a:br>
              <a:rPr lang="tr-TR" b="1" dirty="0" smtClean="0"/>
            </a:br>
            <a:endParaRPr lang="tr-TR" dirty="0">
              <a:solidFill>
                <a:srgbClr val="FF0000"/>
              </a:solidFill>
            </a:endParaRPr>
          </a:p>
        </p:txBody>
      </p:sp>
      <p:sp>
        <p:nvSpPr>
          <p:cNvPr id="6" name="5 Metin kutusu"/>
          <p:cNvSpPr txBox="1"/>
          <p:nvPr/>
        </p:nvSpPr>
        <p:spPr>
          <a:xfrm>
            <a:off x="5072066" y="1857364"/>
            <a:ext cx="184731" cy="369332"/>
          </a:xfrm>
          <a:prstGeom prst="rect">
            <a:avLst/>
          </a:prstGeom>
          <a:noFill/>
        </p:spPr>
        <p:txBody>
          <a:bodyPr wrap="none" rtlCol="0">
            <a:spAutoFit/>
          </a:bodyPr>
          <a:lstStyle/>
          <a:p>
            <a:endParaRPr lang="tr-TR" dirty="0"/>
          </a:p>
        </p:txBody>
      </p:sp>
      <p:graphicFrame>
        <p:nvGraphicFramePr>
          <p:cNvPr id="8" name="7 Tablo"/>
          <p:cNvGraphicFramePr>
            <a:graphicFrameLocks noGrp="1"/>
          </p:cNvGraphicFramePr>
          <p:nvPr/>
        </p:nvGraphicFramePr>
        <p:xfrm>
          <a:off x="1524000" y="1397000"/>
          <a:ext cx="6096000" cy="3520222"/>
        </p:xfrm>
        <a:graphic>
          <a:graphicData uri="http://schemas.openxmlformats.org/drawingml/2006/table">
            <a:tbl>
              <a:tblPr firstRow="1" bandRow="1">
                <a:tableStyleId>{5C22544A-7EE6-4342-B048-85BDC9FD1C3A}</a:tableStyleId>
              </a:tblPr>
              <a:tblGrid>
                <a:gridCol w="6096000"/>
              </a:tblGrid>
              <a:tr h="1103306">
                <a:tc>
                  <a:txBody>
                    <a:bodyPr/>
                    <a:lstStyle/>
                    <a:p>
                      <a:r>
                        <a:rPr lang="tr-TR" baseline="0" dirty="0" smtClean="0"/>
                        <a:t>                                         Yönetim Kurulu</a:t>
                      </a:r>
                      <a:endParaRPr lang="tr-TR" dirty="0"/>
                    </a:p>
                  </a:txBody>
                  <a:tcPr/>
                </a:tc>
              </a:tr>
              <a:tr h="932325">
                <a:tc>
                  <a:txBody>
                    <a:bodyPr/>
                    <a:lstStyle/>
                    <a:p>
                      <a:r>
                        <a:rPr lang="tr-TR" dirty="0" smtClean="0"/>
                        <a:t>                                         Genel Sekreter</a:t>
                      </a:r>
                      <a:endParaRPr lang="tr-TR" dirty="0"/>
                    </a:p>
                  </a:txBody>
                  <a:tcPr/>
                </a:tc>
              </a:tr>
              <a:tr h="1484591">
                <a:tc>
                  <a:txBody>
                    <a:bodyPr/>
                    <a:lstStyle/>
                    <a:p>
                      <a:r>
                        <a:rPr lang="tr-TR" dirty="0" smtClean="0"/>
                        <a:t>Tescil Sorumlusu</a:t>
                      </a:r>
                    </a:p>
                    <a:p>
                      <a:r>
                        <a:rPr lang="tr-TR" dirty="0" smtClean="0"/>
                        <a:t>Muhasebe Sorumlusu</a:t>
                      </a:r>
                    </a:p>
                    <a:p>
                      <a:r>
                        <a:rPr lang="tr-TR" dirty="0" err="1" smtClean="0"/>
                        <a:t>Laboratuvar</a:t>
                      </a:r>
                      <a:r>
                        <a:rPr lang="tr-TR" baseline="0" dirty="0" smtClean="0"/>
                        <a:t> Sorumlusu </a:t>
                      </a:r>
                    </a:p>
                    <a:p>
                      <a:r>
                        <a:rPr lang="tr-TR" baseline="0" dirty="0" smtClean="0"/>
                        <a:t>Kantar Sorumlusu</a:t>
                      </a:r>
                      <a:endParaRPr lang="tr-TR" dirty="0"/>
                    </a:p>
                  </a:txBody>
                  <a:tcPr/>
                </a:tc>
              </a:tr>
            </a:tbl>
          </a:graphicData>
        </a:graphic>
      </p:graphicFrame>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ctrTitle" idx="4294967295"/>
          </p:nvPr>
        </p:nvSpPr>
        <p:spPr>
          <a:xfrm>
            <a:off x="0" y="2130425"/>
            <a:ext cx="7772400" cy="1470025"/>
          </a:xfrm>
        </p:spPr>
        <p:txBody>
          <a:bodyPr>
            <a:normAutofit fontScale="90000"/>
          </a:bodyPr>
          <a:lstStyle/>
          <a:p>
            <a:r>
              <a:rPr lang="tr-TR" b="1" dirty="0" smtClean="0"/>
              <a:t/>
            </a:r>
            <a:br>
              <a:rPr lang="tr-TR" b="1" dirty="0" smtClean="0"/>
            </a:br>
            <a:r>
              <a:rPr lang="tr-TR" b="1" dirty="0" smtClean="0"/>
              <a:t/>
            </a:r>
            <a:br>
              <a:rPr lang="tr-TR" b="1" dirty="0" smtClean="0"/>
            </a:br>
            <a:endParaRPr lang="tr-TR" dirty="0">
              <a:solidFill>
                <a:srgbClr val="FF0000"/>
              </a:solidFill>
            </a:endParaRPr>
          </a:p>
        </p:txBody>
      </p:sp>
      <p:sp>
        <p:nvSpPr>
          <p:cNvPr id="3" name="2 Dikdörtgen"/>
          <p:cNvSpPr/>
          <p:nvPr/>
        </p:nvSpPr>
        <p:spPr>
          <a:xfrm>
            <a:off x="0" y="889844"/>
            <a:ext cx="9144000" cy="3970318"/>
          </a:xfrm>
          <a:prstGeom prst="rect">
            <a:avLst/>
          </a:prstGeom>
        </p:spPr>
        <p:txBody>
          <a:bodyPr wrap="square">
            <a:spAutoFit/>
          </a:bodyPr>
          <a:lstStyle/>
          <a:p>
            <a:r>
              <a:rPr lang="tr-TR" b="1" dirty="0">
                <a:solidFill>
                  <a:srgbClr val="FF0000"/>
                </a:solidFill>
              </a:rPr>
              <a:t>3.2.2- Fiziksel Yapı </a:t>
            </a:r>
            <a:endParaRPr lang="tr-TR" b="1" dirty="0" smtClean="0">
              <a:solidFill>
                <a:srgbClr val="FF0000"/>
              </a:solidFill>
            </a:endParaRPr>
          </a:p>
          <a:p>
            <a:endParaRPr lang="tr-TR" b="1" dirty="0">
              <a:solidFill>
                <a:srgbClr val="FF0000"/>
              </a:solidFill>
            </a:endParaRPr>
          </a:p>
          <a:p>
            <a:r>
              <a:rPr lang="tr-TR" dirty="0"/>
              <a:t>Borsamız Yeni Buğday Pazarında, </a:t>
            </a:r>
            <a:r>
              <a:rPr lang="tr-TR" dirty="0" smtClean="0"/>
              <a:t>Satış Salonu</a:t>
            </a:r>
            <a:r>
              <a:rPr lang="tr-TR" dirty="0"/>
              <a:t>, </a:t>
            </a:r>
            <a:r>
              <a:rPr lang="tr-TR" dirty="0" err="1" smtClean="0"/>
              <a:t>Laboratuvar</a:t>
            </a:r>
            <a:r>
              <a:rPr lang="tr-TR" dirty="0"/>
              <a:t>, </a:t>
            </a:r>
            <a:r>
              <a:rPr lang="tr-TR" dirty="0" smtClean="0"/>
              <a:t>Kantar</a:t>
            </a:r>
            <a:r>
              <a:rPr lang="tr-TR" dirty="0"/>
              <a:t>, </a:t>
            </a:r>
            <a:r>
              <a:rPr lang="tr-TR" dirty="0" smtClean="0"/>
              <a:t>Toplantı Salonu </a:t>
            </a:r>
            <a:r>
              <a:rPr lang="tr-TR" dirty="0"/>
              <a:t>ve </a:t>
            </a:r>
            <a:r>
              <a:rPr lang="tr-TR" dirty="0" smtClean="0"/>
              <a:t>Tescil Ofisinin </a:t>
            </a:r>
            <a:r>
              <a:rPr lang="tr-TR" dirty="0"/>
              <a:t>bulunduğu kendi binasında üyelerine hizmet vermektedir. </a:t>
            </a:r>
            <a:endParaRPr lang="tr-TR" dirty="0" smtClean="0"/>
          </a:p>
          <a:p>
            <a:endParaRPr lang="tr-TR" dirty="0"/>
          </a:p>
          <a:p>
            <a:r>
              <a:rPr lang="tr-TR" b="1" dirty="0">
                <a:solidFill>
                  <a:srgbClr val="FF0000"/>
                </a:solidFill>
              </a:rPr>
              <a:t>3.2.3- İnsan Kaynakları </a:t>
            </a:r>
            <a:endParaRPr lang="tr-TR" b="1" dirty="0" smtClean="0">
              <a:solidFill>
                <a:srgbClr val="FF0000"/>
              </a:solidFill>
            </a:endParaRPr>
          </a:p>
          <a:p>
            <a:endParaRPr lang="tr-TR" b="1" dirty="0">
              <a:solidFill>
                <a:srgbClr val="FF0000"/>
              </a:solidFill>
            </a:endParaRPr>
          </a:p>
          <a:p>
            <a:r>
              <a:rPr lang="tr-TR" dirty="0"/>
              <a:t>Borsamız </a:t>
            </a:r>
            <a:r>
              <a:rPr lang="tr-TR" dirty="0" smtClean="0"/>
              <a:t> , 1 </a:t>
            </a:r>
            <a:r>
              <a:rPr lang="tr-TR" dirty="0"/>
              <a:t>Genel Sekreter, 1 </a:t>
            </a:r>
            <a:r>
              <a:rPr lang="tr-TR" dirty="0" smtClean="0"/>
              <a:t>Muhasebe Sorumlusu, </a:t>
            </a:r>
            <a:r>
              <a:rPr lang="tr-TR" dirty="0"/>
              <a:t>1 </a:t>
            </a:r>
            <a:r>
              <a:rPr lang="tr-TR" dirty="0" smtClean="0"/>
              <a:t>Tescil Sorumlusu, </a:t>
            </a:r>
            <a:r>
              <a:rPr lang="tr-TR" dirty="0"/>
              <a:t>1 Laborant, 1 Hizmetli, 2 Kantar </a:t>
            </a:r>
            <a:r>
              <a:rPr lang="tr-TR" dirty="0" smtClean="0"/>
              <a:t>Sorumlusu </a:t>
            </a:r>
            <a:r>
              <a:rPr lang="tr-TR" dirty="0"/>
              <a:t>olmak üzere toplam 7 kişi ile hizmet vermektedir. </a:t>
            </a:r>
            <a:endParaRPr lang="tr-TR" dirty="0" smtClean="0"/>
          </a:p>
          <a:p>
            <a:endParaRPr lang="tr-TR" dirty="0"/>
          </a:p>
          <a:p>
            <a:r>
              <a:rPr lang="tr-TR" dirty="0" smtClean="0"/>
              <a:t>Borsamız </a:t>
            </a:r>
            <a:r>
              <a:rPr lang="tr-TR" dirty="0"/>
              <a:t>personelinin </a:t>
            </a:r>
            <a:r>
              <a:rPr lang="tr-TR" dirty="0" smtClean="0"/>
              <a:t>2 si Lisans , 2 si </a:t>
            </a:r>
            <a:r>
              <a:rPr lang="tr-TR" dirty="0" err="1" smtClean="0"/>
              <a:t>Önlisans</a:t>
            </a:r>
            <a:r>
              <a:rPr lang="tr-TR" dirty="0" smtClean="0"/>
              <a:t>  , 3 ü Lise mezunudur</a:t>
            </a:r>
            <a:r>
              <a:rPr lang="tr-TR" dirty="0"/>
              <a:t>. </a:t>
            </a:r>
            <a:r>
              <a:rPr lang="tr-TR" dirty="0" smtClean="0"/>
              <a:t> </a:t>
            </a:r>
            <a:endParaRPr lang="tr-TR" dirty="0"/>
          </a:p>
          <a:p>
            <a:endParaRPr lang="tr-TR" dirty="0"/>
          </a:p>
          <a:p>
            <a:r>
              <a:rPr lang="tr-TR" dirty="0"/>
              <a:t>Çalışan anketi ve yüz yüze görüşmeler yapılarak personelin </a:t>
            </a:r>
            <a:r>
              <a:rPr lang="tr-TR" dirty="0" smtClean="0"/>
              <a:t>Borsamızın </a:t>
            </a:r>
            <a:r>
              <a:rPr lang="tr-TR" dirty="0"/>
              <a:t>güçlü ve zayıf yönlerine ilişkin görüşleri ve önerileri alınarak SWOT Analizine veri olarak katılmıştır </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ctrTitle" idx="4294967295"/>
          </p:nvPr>
        </p:nvSpPr>
        <p:spPr>
          <a:xfrm>
            <a:off x="0" y="2130425"/>
            <a:ext cx="7772400" cy="1470025"/>
          </a:xfrm>
        </p:spPr>
        <p:txBody>
          <a:bodyPr>
            <a:normAutofit fontScale="90000"/>
          </a:bodyPr>
          <a:lstStyle/>
          <a:p>
            <a:r>
              <a:rPr lang="tr-TR" b="1" dirty="0" smtClean="0"/>
              <a:t/>
            </a:r>
            <a:br>
              <a:rPr lang="tr-TR" b="1" dirty="0" smtClean="0"/>
            </a:br>
            <a:r>
              <a:rPr lang="tr-TR" b="1" dirty="0" smtClean="0"/>
              <a:t/>
            </a:r>
            <a:br>
              <a:rPr lang="tr-TR" b="1" dirty="0" smtClean="0"/>
            </a:br>
            <a:endParaRPr lang="tr-TR" dirty="0">
              <a:solidFill>
                <a:srgbClr val="FF0000"/>
              </a:solidFill>
            </a:endParaRPr>
          </a:p>
        </p:txBody>
      </p:sp>
      <p:sp>
        <p:nvSpPr>
          <p:cNvPr id="3" name="2 Dikdörtgen"/>
          <p:cNvSpPr/>
          <p:nvPr/>
        </p:nvSpPr>
        <p:spPr>
          <a:xfrm>
            <a:off x="214282" y="1000108"/>
            <a:ext cx="6643718" cy="2031325"/>
          </a:xfrm>
          <a:prstGeom prst="rect">
            <a:avLst/>
          </a:prstGeom>
        </p:spPr>
        <p:txBody>
          <a:bodyPr wrap="square">
            <a:spAutoFit/>
          </a:bodyPr>
          <a:lstStyle/>
          <a:p>
            <a:r>
              <a:rPr lang="tr-TR" b="1" dirty="0">
                <a:solidFill>
                  <a:srgbClr val="FF0000"/>
                </a:solidFill>
              </a:rPr>
              <a:t>3.2.4- Mali Yapı </a:t>
            </a:r>
            <a:endParaRPr lang="tr-TR" b="1" dirty="0" smtClean="0">
              <a:solidFill>
                <a:srgbClr val="FF0000"/>
              </a:solidFill>
            </a:endParaRPr>
          </a:p>
          <a:p>
            <a:endParaRPr lang="tr-TR" b="1" dirty="0"/>
          </a:p>
          <a:p>
            <a:r>
              <a:rPr lang="tr-TR" dirty="0"/>
              <a:t>Mali kaynaklarımızın büyük bir kısmı tarımsal ürün alım-satımlarının tescili işlemlerinden oluşmaktadır. </a:t>
            </a:r>
            <a:endParaRPr lang="tr-TR" dirty="0" smtClean="0"/>
          </a:p>
          <a:p>
            <a:endParaRPr lang="tr-TR" dirty="0"/>
          </a:p>
          <a:p>
            <a:r>
              <a:rPr lang="tr-TR" dirty="0" smtClean="0"/>
              <a:t>Borsamızda </a:t>
            </a:r>
            <a:r>
              <a:rPr lang="tr-TR" dirty="0"/>
              <a:t>işlem gören ilk beş madde ve toplam işlem hacimlerini gösteren grafikler aşağıdadır. </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ctrTitle" idx="4294967295"/>
          </p:nvPr>
        </p:nvSpPr>
        <p:spPr>
          <a:xfrm>
            <a:off x="0" y="2130425"/>
            <a:ext cx="7772400" cy="1470025"/>
          </a:xfrm>
        </p:spPr>
        <p:txBody>
          <a:bodyPr>
            <a:normAutofit fontScale="90000"/>
          </a:bodyPr>
          <a:lstStyle/>
          <a:p>
            <a:r>
              <a:rPr lang="tr-TR" b="1" dirty="0" smtClean="0"/>
              <a:t/>
            </a:r>
            <a:br>
              <a:rPr lang="tr-TR" b="1" dirty="0" smtClean="0"/>
            </a:br>
            <a:r>
              <a:rPr lang="tr-TR" b="1" dirty="0" smtClean="0"/>
              <a:t/>
            </a:r>
            <a:br>
              <a:rPr lang="tr-TR" b="1" dirty="0" smtClean="0"/>
            </a:br>
            <a:endParaRPr lang="tr-TR" dirty="0">
              <a:solidFill>
                <a:srgbClr val="FF0000"/>
              </a:solidFill>
            </a:endParaRPr>
          </a:p>
        </p:txBody>
      </p:sp>
      <p:graphicFrame>
        <p:nvGraphicFramePr>
          <p:cNvPr id="5" name="4 Grafik"/>
          <p:cNvGraphicFramePr/>
          <p:nvPr/>
        </p:nvGraphicFramePr>
        <p:xfrm>
          <a:off x="1524000" y="1397000"/>
          <a:ext cx="6096000" cy="4064000"/>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ctrTitle" idx="4294967295"/>
          </p:nvPr>
        </p:nvSpPr>
        <p:spPr>
          <a:xfrm>
            <a:off x="0" y="2130425"/>
            <a:ext cx="7772400" cy="1470025"/>
          </a:xfrm>
        </p:spPr>
        <p:txBody>
          <a:bodyPr>
            <a:normAutofit fontScale="90000"/>
          </a:bodyPr>
          <a:lstStyle/>
          <a:p>
            <a:r>
              <a:rPr lang="tr-TR" b="1" dirty="0" smtClean="0"/>
              <a:t/>
            </a:r>
            <a:br>
              <a:rPr lang="tr-TR" b="1" dirty="0" smtClean="0"/>
            </a:br>
            <a:r>
              <a:rPr lang="tr-TR" b="1" dirty="0" smtClean="0"/>
              <a:t/>
            </a:r>
            <a:br>
              <a:rPr lang="tr-TR" b="1" dirty="0" smtClean="0"/>
            </a:br>
            <a:endParaRPr lang="tr-TR" dirty="0">
              <a:solidFill>
                <a:srgbClr val="FF0000"/>
              </a:solidFill>
            </a:endParaRPr>
          </a:p>
        </p:txBody>
      </p:sp>
      <p:pic>
        <p:nvPicPr>
          <p:cNvPr id="1026" name="Picture 2"/>
          <p:cNvPicPr>
            <a:picLocks noChangeAspect="1" noChangeArrowheads="1"/>
          </p:cNvPicPr>
          <p:nvPr/>
        </p:nvPicPr>
        <p:blipFill>
          <a:blip r:embed="rId3"/>
          <a:srcRect/>
          <a:stretch>
            <a:fillRect/>
          </a:stretch>
        </p:blipFill>
        <p:spPr bwMode="auto">
          <a:xfrm>
            <a:off x="285719" y="2571744"/>
            <a:ext cx="8286809" cy="3929090"/>
          </a:xfrm>
          <a:prstGeom prst="rect">
            <a:avLst/>
          </a:prstGeom>
          <a:noFill/>
          <a:ln w="9525">
            <a:noFill/>
            <a:miter lim="800000"/>
            <a:headEnd/>
            <a:tailEnd/>
          </a:ln>
          <a:effectLst/>
        </p:spPr>
      </p:pic>
      <p:sp>
        <p:nvSpPr>
          <p:cNvPr id="4" name="3 Dikdörtgen"/>
          <p:cNvSpPr/>
          <p:nvPr/>
        </p:nvSpPr>
        <p:spPr>
          <a:xfrm>
            <a:off x="357158" y="428604"/>
            <a:ext cx="6500842" cy="923330"/>
          </a:xfrm>
          <a:prstGeom prst="rect">
            <a:avLst/>
          </a:prstGeom>
        </p:spPr>
        <p:txBody>
          <a:bodyPr wrap="square">
            <a:spAutoFit/>
          </a:bodyPr>
          <a:lstStyle/>
          <a:p>
            <a:r>
              <a:rPr lang="tr-TR" b="1" dirty="0">
                <a:solidFill>
                  <a:srgbClr val="FF0000"/>
                </a:solidFill>
              </a:rPr>
              <a:t>3.2.5- Üyelerimiz </a:t>
            </a:r>
            <a:endParaRPr lang="tr-TR" b="1" dirty="0" smtClean="0">
              <a:solidFill>
                <a:srgbClr val="FF0000"/>
              </a:solidFill>
            </a:endParaRPr>
          </a:p>
          <a:p>
            <a:endParaRPr lang="tr-TR" b="1" dirty="0"/>
          </a:p>
          <a:p>
            <a:r>
              <a:rPr lang="tr-TR" dirty="0"/>
              <a:t>Borsamızın kuruluş yapısına göre üye dağılımı aşağıda belirtilmiştir. </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ctrTitle" idx="4294967295"/>
          </p:nvPr>
        </p:nvSpPr>
        <p:spPr>
          <a:xfrm>
            <a:off x="0" y="0"/>
            <a:ext cx="9144000" cy="6857999"/>
          </a:xfrm>
        </p:spPr>
        <p:txBody>
          <a:bodyPr>
            <a:normAutofit/>
          </a:bodyPr>
          <a:lstStyle/>
          <a:p>
            <a:r>
              <a:rPr lang="tr-TR" b="1" dirty="0" smtClean="0"/>
              <a:t/>
            </a:r>
            <a:br>
              <a:rPr lang="tr-TR" b="1" dirty="0" smtClean="0"/>
            </a:br>
            <a:r>
              <a:rPr lang="tr-TR" b="1" dirty="0" smtClean="0"/>
              <a:t/>
            </a:r>
            <a:br>
              <a:rPr lang="tr-TR" b="1" dirty="0" smtClean="0"/>
            </a:br>
            <a:endParaRPr lang="tr-TR" dirty="0">
              <a:solidFill>
                <a:srgbClr val="FF0000"/>
              </a:solidFill>
            </a:endParaRPr>
          </a:p>
        </p:txBody>
      </p:sp>
      <p:sp>
        <p:nvSpPr>
          <p:cNvPr id="3" name="2 Dikdörtgen"/>
          <p:cNvSpPr/>
          <p:nvPr/>
        </p:nvSpPr>
        <p:spPr>
          <a:xfrm>
            <a:off x="0" y="612845"/>
            <a:ext cx="9144000" cy="4247317"/>
          </a:xfrm>
          <a:prstGeom prst="rect">
            <a:avLst/>
          </a:prstGeom>
        </p:spPr>
        <p:txBody>
          <a:bodyPr wrap="square">
            <a:spAutoFit/>
          </a:bodyPr>
          <a:lstStyle/>
          <a:p>
            <a:r>
              <a:rPr lang="tr-TR" b="1" dirty="0">
                <a:solidFill>
                  <a:srgbClr val="FF0000"/>
                </a:solidFill>
              </a:rPr>
              <a:t>3.2.6 Yasal Yükümlülükler ve Mevzuat Analizi </a:t>
            </a:r>
            <a:endParaRPr lang="tr-TR" b="1" dirty="0" smtClean="0">
              <a:solidFill>
                <a:srgbClr val="FF0000"/>
              </a:solidFill>
            </a:endParaRPr>
          </a:p>
          <a:p>
            <a:endParaRPr lang="tr-TR" b="1" dirty="0"/>
          </a:p>
          <a:p>
            <a:r>
              <a:rPr lang="tr-TR" dirty="0"/>
              <a:t>*</a:t>
            </a:r>
            <a:r>
              <a:rPr lang="tr-TR" dirty="0" smtClean="0"/>
              <a:t>5174 </a:t>
            </a:r>
            <a:r>
              <a:rPr lang="tr-TR" dirty="0"/>
              <a:t>Sayılı Türkiye Odalar ve Borsalar Birliği ile Odalar ve Borsalar Kanunu </a:t>
            </a:r>
          </a:p>
          <a:p>
            <a:r>
              <a:rPr lang="tr-TR" dirty="0" smtClean="0"/>
              <a:t>* </a:t>
            </a:r>
            <a:r>
              <a:rPr lang="tr-TR" dirty="0"/>
              <a:t>Organ Seçimleri Yönetmeliği </a:t>
            </a:r>
          </a:p>
          <a:p>
            <a:r>
              <a:rPr lang="tr-TR" dirty="0" smtClean="0"/>
              <a:t>* </a:t>
            </a:r>
            <a:r>
              <a:rPr lang="tr-TR" dirty="0"/>
              <a:t>Borsa Muamelat Yönetmeliği </a:t>
            </a:r>
          </a:p>
          <a:p>
            <a:r>
              <a:rPr lang="tr-TR" dirty="0"/>
              <a:t>*</a:t>
            </a:r>
            <a:r>
              <a:rPr lang="tr-TR" dirty="0" smtClean="0"/>
              <a:t> </a:t>
            </a:r>
            <a:r>
              <a:rPr lang="tr-TR" dirty="0"/>
              <a:t>Ticaret Borsalarında Alım Satımların Tescili Yönetmeliği </a:t>
            </a:r>
          </a:p>
          <a:p>
            <a:r>
              <a:rPr lang="tr-TR" dirty="0" smtClean="0"/>
              <a:t>* </a:t>
            </a:r>
            <a:r>
              <a:rPr lang="tr-TR" dirty="0"/>
              <a:t>Akşehir Ticaret Borsası Alım Satım Yönetmeliği </a:t>
            </a:r>
          </a:p>
          <a:p>
            <a:r>
              <a:rPr lang="tr-TR" dirty="0" smtClean="0"/>
              <a:t>* </a:t>
            </a:r>
            <a:r>
              <a:rPr lang="tr-TR" dirty="0"/>
              <a:t>Ticaret Borsalarında Alım Satım Yapan Aracılar Yönetmeliği </a:t>
            </a:r>
          </a:p>
          <a:p>
            <a:r>
              <a:rPr lang="tr-TR" dirty="0" smtClean="0"/>
              <a:t>* </a:t>
            </a:r>
            <a:r>
              <a:rPr lang="tr-TR" dirty="0"/>
              <a:t>Kayıt Ücreti ile Yıllık Aidat Tespiti ve Ödenmesi Hakkında Yönetmelik </a:t>
            </a:r>
          </a:p>
          <a:p>
            <a:r>
              <a:rPr lang="tr-TR" dirty="0" smtClean="0"/>
              <a:t>* </a:t>
            </a:r>
            <a:r>
              <a:rPr lang="tr-TR" dirty="0"/>
              <a:t>Bütçe ve Muhasebe Yönetmeliği </a:t>
            </a:r>
          </a:p>
          <a:p>
            <a:r>
              <a:rPr lang="tr-TR" dirty="0" smtClean="0"/>
              <a:t>* </a:t>
            </a:r>
            <a:r>
              <a:rPr lang="tr-TR" dirty="0"/>
              <a:t>Oda ve Borsalarda Hakem, Bilirkişi ve Eksper Listelerini Düzenleme Usul ve Esasları Hakkında Yönetmelik </a:t>
            </a:r>
          </a:p>
          <a:p>
            <a:r>
              <a:rPr lang="tr-TR" dirty="0" smtClean="0"/>
              <a:t>* </a:t>
            </a:r>
            <a:r>
              <a:rPr lang="tr-TR" dirty="0"/>
              <a:t>Personel Yönetmeliği </a:t>
            </a:r>
          </a:p>
          <a:p>
            <a:r>
              <a:rPr lang="tr-TR" dirty="0" smtClean="0"/>
              <a:t>* </a:t>
            </a:r>
            <a:r>
              <a:rPr lang="tr-TR" dirty="0"/>
              <a:t>Personel Sicil Yönetmeliği </a:t>
            </a:r>
          </a:p>
          <a:p>
            <a:r>
              <a:rPr lang="tr-TR" dirty="0" smtClean="0"/>
              <a:t>* </a:t>
            </a:r>
            <a:r>
              <a:rPr lang="tr-TR" dirty="0"/>
              <a:t>4857 Sayılı İş Kanunu </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ctrTitle" idx="4294967295"/>
          </p:nvPr>
        </p:nvSpPr>
        <p:spPr>
          <a:xfrm>
            <a:off x="0" y="2130425"/>
            <a:ext cx="7772400" cy="1470025"/>
          </a:xfrm>
        </p:spPr>
        <p:txBody>
          <a:bodyPr>
            <a:normAutofit fontScale="90000"/>
          </a:bodyPr>
          <a:lstStyle/>
          <a:p>
            <a:r>
              <a:rPr lang="tr-TR" b="1" dirty="0" smtClean="0"/>
              <a:t/>
            </a:r>
            <a:br>
              <a:rPr lang="tr-TR" b="1" dirty="0" smtClean="0"/>
            </a:br>
            <a:r>
              <a:rPr lang="tr-TR" b="1" dirty="0" smtClean="0"/>
              <a:t/>
            </a:r>
            <a:br>
              <a:rPr lang="tr-TR" b="1" dirty="0" smtClean="0"/>
            </a:br>
            <a:endParaRPr lang="tr-TR" dirty="0">
              <a:solidFill>
                <a:srgbClr val="FF0000"/>
              </a:solidFill>
            </a:endParaRPr>
          </a:p>
        </p:txBody>
      </p:sp>
      <p:sp>
        <p:nvSpPr>
          <p:cNvPr id="3" name="2 Dikdörtgen"/>
          <p:cNvSpPr/>
          <p:nvPr/>
        </p:nvSpPr>
        <p:spPr>
          <a:xfrm>
            <a:off x="0" y="285728"/>
            <a:ext cx="9144000" cy="6740307"/>
          </a:xfrm>
          <a:prstGeom prst="rect">
            <a:avLst/>
          </a:prstGeom>
        </p:spPr>
        <p:txBody>
          <a:bodyPr wrap="square">
            <a:spAutoFit/>
          </a:bodyPr>
          <a:lstStyle/>
          <a:p>
            <a:r>
              <a:rPr lang="tr-TR" dirty="0"/>
              <a:t>Borsanın yasal olarak yapmak zorunda olduğu görevler 01.06.2004 tarihli Resmi Gazete’de yayımlanan 5174 sayılı Türkiye Odalar ve Borsalar Birliği ile Odalar ve Borsalar Kanunu’nun 12 </a:t>
            </a:r>
            <a:r>
              <a:rPr lang="tr-TR" dirty="0" err="1"/>
              <a:t>nci</a:t>
            </a:r>
            <a:r>
              <a:rPr lang="tr-TR" dirty="0"/>
              <a:t> maddesinde açık olarak belirtilmektedir. </a:t>
            </a:r>
            <a:endParaRPr lang="tr-TR" dirty="0" smtClean="0"/>
          </a:p>
          <a:p>
            <a:endParaRPr lang="tr-TR" dirty="0"/>
          </a:p>
          <a:p>
            <a:r>
              <a:rPr lang="tr-TR" dirty="0"/>
              <a:t>Bu madde uyarınca Borsanın yapmak zorunda olduğu görevler şunlardır; </a:t>
            </a:r>
          </a:p>
          <a:p>
            <a:endParaRPr lang="tr-TR" dirty="0"/>
          </a:p>
          <a:p>
            <a:r>
              <a:rPr lang="tr-TR" dirty="0"/>
              <a:t>a) Borsaya dahil maddelerin, borsada alım satımını tanzim ve tescil etmek. </a:t>
            </a:r>
          </a:p>
          <a:p>
            <a:r>
              <a:rPr lang="tr-TR" dirty="0"/>
              <a:t>b) Borsaya dahil maddelerin borsada oluşan her günkü fiyatlarını usulü dairesinde tespit ve ilân etmek. </a:t>
            </a:r>
          </a:p>
          <a:p>
            <a:r>
              <a:rPr lang="tr-TR" dirty="0"/>
              <a:t>c) Alıcı ve satıcının, teslim ve teslim alma ile ödeme bakımından yükümlülüklerini, muamelelerin tasfiye şartlarını, fiyatlar üzerinde etkili şartları ve ihtilaf doğduğunda ihtiyari tahkim usullerini gösteren ve Birliğin onayıyla yürürlüğe girecek genel düzenlemeler yapmak. </a:t>
            </a:r>
          </a:p>
          <a:p>
            <a:r>
              <a:rPr lang="tr-TR" dirty="0"/>
              <a:t>d) Yurt içi ve yurt dışı borsa ve piyasaları takip ederek fiyat haberleşmesi yapmak, elektronik ticaret ve internet ağları konusunda üyelerine yol göstermek. </a:t>
            </a:r>
          </a:p>
          <a:p>
            <a:r>
              <a:rPr lang="tr-TR" dirty="0"/>
              <a:t>e) 51 inci maddedeki belgeleri düzenlemek ve onaylamak. </a:t>
            </a:r>
          </a:p>
          <a:p>
            <a:r>
              <a:rPr lang="tr-TR" dirty="0"/>
              <a:t>f) Borsaya dahil maddelerin tiplerini ve vasıflarını tespit etmek üzere </a:t>
            </a:r>
            <a:r>
              <a:rPr lang="tr-TR" dirty="0" err="1"/>
              <a:t>laboratuvar</a:t>
            </a:r>
            <a:r>
              <a:rPr lang="tr-TR" dirty="0"/>
              <a:t> ve teknik bürolar kurmak veya kurulmuşlara iştirak etmek. </a:t>
            </a:r>
          </a:p>
          <a:p>
            <a:r>
              <a:rPr lang="tr-TR" dirty="0"/>
              <a:t>g) Bölgeleri içindeki borsaya ilişkin örf, adet ve teamülleri tespit etmek, Bakanlığın onayına sunmak ve ilân etmek. </a:t>
            </a:r>
          </a:p>
          <a:p>
            <a:r>
              <a:rPr lang="tr-TR" dirty="0"/>
              <a:t>h) Borsa faaliyetlerine ait konularda ilgili resmî makamlara teklif, dilek ve başvurularda bulunmak; üyelerinin tamamı veya bir kesiminin menfaati olduğu takdirde bu üyeleri adına veya kendi adına dava açmak. </a:t>
            </a:r>
          </a:p>
          <a:p>
            <a:endParaRPr lang="tr-TR" dirty="0"/>
          </a:p>
          <a:p>
            <a:endParaRPr lang="tr-TR"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ctrTitle" idx="4294967295"/>
          </p:nvPr>
        </p:nvSpPr>
        <p:spPr>
          <a:xfrm>
            <a:off x="0" y="2130425"/>
            <a:ext cx="7772400" cy="1470025"/>
          </a:xfrm>
        </p:spPr>
        <p:txBody>
          <a:bodyPr>
            <a:normAutofit fontScale="90000"/>
          </a:bodyPr>
          <a:lstStyle/>
          <a:p>
            <a:r>
              <a:rPr lang="tr-TR" b="1" dirty="0" smtClean="0"/>
              <a:t/>
            </a:r>
            <a:br>
              <a:rPr lang="tr-TR" b="1" dirty="0" smtClean="0"/>
            </a:br>
            <a:r>
              <a:rPr lang="tr-TR" b="1" dirty="0" smtClean="0"/>
              <a:t/>
            </a:r>
            <a:br>
              <a:rPr lang="tr-TR" b="1" dirty="0" smtClean="0"/>
            </a:br>
            <a:endParaRPr lang="tr-TR" dirty="0">
              <a:solidFill>
                <a:srgbClr val="FF0000"/>
              </a:solidFill>
            </a:endParaRPr>
          </a:p>
        </p:txBody>
      </p:sp>
      <p:sp>
        <p:nvSpPr>
          <p:cNvPr id="3" name="2 Dikdörtgen"/>
          <p:cNvSpPr/>
          <p:nvPr/>
        </p:nvSpPr>
        <p:spPr>
          <a:xfrm>
            <a:off x="0" y="428604"/>
            <a:ext cx="9144000" cy="2862322"/>
          </a:xfrm>
          <a:prstGeom prst="rect">
            <a:avLst/>
          </a:prstGeom>
        </p:spPr>
        <p:txBody>
          <a:bodyPr wrap="square">
            <a:spAutoFit/>
          </a:bodyPr>
          <a:lstStyle/>
          <a:p>
            <a:endParaRPr lang="tr-TR" dirty="0"/>
          </a:p>
          <a:p>
            <a:r>
              <a:rPr lang="tr-TR" dirty="0"/>
              <a:t>i) Rekabeti bozucu etkileri olabilecek anlaşma, karar ve uyumlu eylem niteliğindeki uygulamaları izlemek ve tespiti halinde ilgili makamlara bildirmek. </a:t>
            </a:r>
          </a:p>
          <a:p>
            <a:r>
              <a:rPr lang="tr-TR" dirty="0"/>
              <a:t>j) Mevzuatla bakanlıklara veya diğer kamu kurum ve kuruluşlarına verilen işlerin, bu Kanunda belirtilen kuruluş amaçları ve görev alanı çerçevesinde borsalara tevdii halinde bu işleri yürütmek. </a:t>
            </a:r>
          </a:p>
          <a:p>
            <a:r>
              <a:rPr lang="tr-TR" dirty="0"/>
              <a:t>k) Üyelerinin ihtiyacı olan belgeleri vermek ve bunlara ilişkin gerekli hizmetleri yapmak. </a:t>
            </a:r>
          </a:p>
          <a:p>
            <a:r>
              <a:rPr lang="tr-TR" dirty="0"/>
              <a:t>l) Yurt içi fuarlar konusunda yapılacak müracaatları değerlendirip Birliğe teklifte bulunmak. </a:t>
            </a:r>
          </a:p>
          <a:p>
            <a:r>
              <a:rPr lang="tr-TR" dirty="0"/>
              <a:t>m) Sair mevzuatın verdiği görevlerle, ilgili kanunlar çerçevesinde Birlik ve Bakanlıkça verilecek görevleri yapmak. </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ctrTitle" idx="4294967295"/>
          </p:nvPr>
        </p:nvSpPr>
        <p:spPr>
          <a:xfrm>
            <a:off x="0" y="2130425"/>
            <a:ext cx="7772400" cy="1470025"/>
          </a:xfrm>
        </p:spPr>
        <p:txBody>
          <a:bodyPr>
            <a:normAutofit fontScale="90000"/>
          </a:bodyPr>
          <a:lstStyle/>
          <a:p>
            <a:r>
              <a:rPr lang="tr-TR" b="1" dirty="0" smtClean="0"/>
              <a:t/>
            </a:r>
            <a:br>
              <a:rPr lang="tr-TR" b="1" dirty="0" smtClean="0"/>
            </a:br>
            <a:r>
              <a:rPr lang="tr-TR" b="1" dirty="0" smtClean="0"/>
              <a:t/>
            </a:r>
            <a:br>
              <a:rPr lang="tr-TR" b="1" dirty="0" smtClean="0"/>
            </a:br>
            <a:endParaRPr lang="tr-TR" dirty="0">
              <a:solidFill>
                <a:srgbClr val="FF0000"/>
              </a:solidFill>
            </a:endParaRPr>
          </a:p>
        </p:txBody>
      </p:sp>
      <p:sp>
        <p:nvSpPr>
          <p:cNvPr id="3" name="2 Dikdörtgen"/>
          <p:cNvSpPr/>
          <p:nvPr/>
        </p:nvSpPr>
        <p:spPr>
          <a:xfrm>
            <a:off x="0" y="285727"/>
            <a:ext cx="9144000" cy="6186309"/>
          </a:xfrm>
          <a:prstGeom prst="rect">
            <a:avLst/>
          </a:prstGeom>
        </p:spPr>
        <p:txBody>
          <a:bodyPr wrap="square">
            <a:spAutoFit/>
          </a:bodyPr>
          <a:lstStyle/>
          <a:p>
            <a:r>
              <a:rPr lang="tr-TR" b="1" dirty="0">
                <a:solidFill>
                  <a:srgbClr val="FF0000"/>
                </a:solidFill>
              </a:rPr>
              <a:t>3.2.7-Faaliyet Alanları ile Ürün ve Hizmetler </a:t>
            </a:r>
            <a:endParaRPr lang="tr-TR" b="1" dirty="0" smtClean="0">
              <a:solidFill>
                <a:srgbClr val="FF0000"/>
              </a:solidFill>
            </a:endParaRPr>
          </a:p>
          <a:p>
            <a:endParaRPr lang="tr-TR" b="1" dirty="0"/>
          </a:p>
          <a:p>
            <a:r>
              <a:rPr lang="tr-TR" dirty="0"/>
              <a:t>Akşehir </a:t>
            </a:r>
            <a:r>
              <a:rPr lang="tr-TR" dirty="0" smtClean="0"/>
              <a:t>Ticaret Borsası</a:t>
            </a:r>
            <a:r>
              <a:rPr lang="tr-TR" dirty="0"/>
              <a:t>, 5174 sayılı yasayla kendine verilen görevleri yapmaktadır. </a:t>
            </a:r>
            <a:endParaRPr lang="tr-TR" dirty="0" smtClean="0"/>
          </a:p>
          <a:p>
            <a:r>
              <a:rPr lang="tr-TR" dirty="0" smtClean="0"/>
              <a:t>Akşehir </a:t>
            </a:r>
            <a:r>
              <a:rPr lang="tr-TR" dirty="0"/>
              <a:t>Ticaret Borsası'nın üyelerine sunduğu hizmetler yasal mevzuattan kaynaklanan hizmetlerdir. </a:t>
            </a:r>
            <a:endParaRPr lang="tr-TR" dirty="0" smtClean="0"/>
          </a:p>
          <a:p>
            <a:endParaRPr lang="tr-TR" dirty="0"/>
          </a:p>
          <a:p>
            <a:r>
              <a:rPr lang="tr-TR" dirty="0"/>
              <a:t>Bu hizmetler; </a:t>
            </a:r>
            <a:endParaRPr lang="tr-TR" dirty="0" smtClean="0"/>
          </a:p>
          <a:p>
            <a:endParaRPr lang="tr-TR" dirty="0"/>
          </a:p>
          <a:p>
            <a:r>
              <a:rPr lang="tr-TR" dirty="0" smtClean="0"/>
              <a:t>* </a:t>
            </a:r>
            <a:r>
              <a:rPr lang="tr-TR" dirty="0" err="1"/>
              <a:t>Laboratuvar</a:t>
            </a:r>
            <a:r>
              <a:rPr lang="tr-TR" dirty="0"/>
              <a:t> Hizmetleri </a:t>
            </a:r>
          </a:p>
          <a:p>
            <a:r>
              <a:rPr lang="tr-TR" dirty="0"/>
              <a:t>*</a:t>
            </a:r>
            <a:r>
              <a:rPr lang="tr-TR" dirty="0" smtClean="0"/>
              <a:t> </a:t>
            </a:r>
            <a:r>
              <a:rPr lang="tr-TR" dirty="0"/>
              <a:t>Satış Salonu Hizmetleri </a:t>
            </a:r>
          </a:p>
          <a:p>
            <a:r>
              <a:rPr lang="tr-TR" dirty="0" smtClean="0"/>
              <a:t>* </a:t>
            </a:r>
            <a:r>
              <a:rPr lang="tr-TR" dirty="0"/>
              <a:t>Borsaya Dahil Maddelerin Tartım Hizmetleri </a:t>
            </a:r>
          </a:p>
          <a:p>
            <a:r>
              <a:rPr lang="tr-TR" dirty="0"/>
              <a:t>*</a:t>
            </a:r>
            <a:r>
              <a:rPr lang="pt-BR" dirty="0" smtClean="0"/>
              <a:t> </a:t>
            </a:r>
            <a:r>
              <a:rPr lang="pt-BR" dirty="0"/>
              <a:t>Alım ve Satım Tescil İşlemleri </a:t>
            </a:r>
          </a:p>
          <a:p>
            <a:r>
              <a:rPr lang="tr-TR" dirty="0" smtClean="0"/>
              <a:t>* </a:t>
            </a:r>
            <a:r>
              <a:rPr lang="tr-TR" dirty="0"/>
              <a:t>Günlük fiyatların tespit ve ilanı </a:t>
            </a:r>
          </a:p>
          <a:p>
            <a:r>
              <a:rPr lang="tr-TR" dirty="0" smtClean="0"/>
              <a:t>* </a:t>
            </a:r>
            <a:r>
              <a:rPr lang="tr-TR" dirty="0"/>
              <a:t>Diğer borsalarla fiyat haberleşmesi yapmak </a:t>
            </a:r>
          </a:p>
          <a:p>
            <a:r>
              <a:rPr lang="tr-TR" dirty="0" smtClean="0"/>
              <a:t>* </a:t>
            </a:r>
            <a:r>
              <a:rPr lang="tr-TR" dirty="0"/>
              <a:t>Üyelerimize yol göstermek </a:t>
            </a:r>
          </a:p>
          <a:p>
            <a:r>
              <a:rPr lang="tr-TR" dirty="0" smtClean="0"/>
              <a:t>* </a:t>
            </a:r>
            <a:r>
              <a:rPr lang="tr-TR" dirty="0"/>
              <a:t>Borsa faaliyetlerine ait konularda ilgili resmi makamlara teklif, dilek ve başvurularda bulunmak, </a:t>
            </a:r>
          </a:p>
          <a:p>
            <a:r>
              <a:rPr lang="tr-TR" dirty="0" smtClean="0"/>
              <a:t>* </a:t>
            </a:r>
            <a:r>
              <a:rPr lang="tr-TR" dirty="0"/>
              <a:t>Onaylanacak belgelerle verilecek hizmetler, </a:t>
            </a:r>
          </a:p>
          <a:p>
            <a:r>
              <a:rPr lang="tr-TR" dirty="0" smtClean="0"/>
              <a:t>* </a:t>
            </a:r>
            <a:r>
              <a:rPr lang="tr-TR" dirty="0"/>
              <a:t>Diğer Hizmetler (Borsa Bütçesinde tanımlanmış diğer hizmetler) </a:t>
            </a:r>
          </a:p>
          <a:p>
            <a:r>
              <a:rPr lang="tr-TR" dirty="0" smtClean="0"/>
              <a:t>* </a:t>
            </a:r>
            <a:r>
              <a:rPr lang="tr-TR" dirty="0"/>
              <a:t>Sosyal ve kültürel etkinlikler </a:t>
            </a:r>
          </a:p>
          <a:p>
            <a:r>
              <a:rPr lang="tr-TR" dirty="0" smtClean="0"/>
              <a:t>* </a:t>
            </a:r>
            <a:r>
              <a:rPr lang="tr-TR" dirty="0"/>
              <a:t>Üyelere yönelik iş gezileri </a:t>
            </a:r>
          </a:p>
          <a:p>
            <a:r>
              <a:rPr lang="tr-TR" dirty="0" smtClean="0"/>
              <a:t>* </a:t>
            </a:r>
            <a:r>
              <a:rPr lang="tr-TR" dirty="0"/>
              <a:t>Oda borsalar arası iletişim </a:t>
            </a:r>
          </a:p>
          <a:p>
            <a:r>
              <a:rPr lang="tr-TR" dirty="0"/>
              <a:t>*</a:t>
            </a:r>
            <a:r>
              <a:rPr lang="tr-TR" dirty="0" smtClean="0"/>
              <a:t> </a:t>
            </a:r>
            <a:r>
              <a:rPr lang="tr-TR" dirty="0"/>
              <a:t>Kalite Yönetim Süreci </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ctrTitle" idx="4294967295"/>
          </p:nvPr>
        </p:nvSpPr>
        <p:spPr>
          <a:xfrm>
            <a:off x="0" y="2130425"/>
            <a:ext cx="7772400" cy="1470025"/>
          </a:xfrm>
        </p:spPr>
        <p:txBody>
          <a:bodyPr>
            <a:normAutofit fontScale="90000"/>
          </a:bodyPr>
          <a:lstStyle/>
          <a:p>
            <a:r>
              <a:rPr lang="tr-TR" b="1" dirty="0" smtClean="0"/>
              <a:t/>
            </a:r>
            <a:br>
              <a:rPr lang="tr-TR" b="1" dirty="0" smtClean="0"/>
            </a:br>
            <a:r>
              <a:rPr lang="tr-TR" b="1" dirty="0" smtClean="0"/>
              <a:t/>
            </a:r>
            <a:br>
              <a:rPr lang="tr-TR" b="1" dirty="0" smtClean="0"/>
            </a:br>
            <a:endParaRPr lang="tr-TR" dirty="0">
              <a:solidFill>
                <a:srgbClr val="FF0000"/>
              </a:solidFill>
            </a:endParaRPr>
          </a:p>
        </p:txBody>
      </p:sp>
      <p:sp>
        <p:nvSpPr>
          <p:cNvPr id="3" name="2 Dikdörtgen"/>
          <p:cNvSpPr/>
          <p:nvPr/>
        </p:nvSpPr>
        <p:spPr>
          <a:xfrm>
            <a:off x="0" y="285728"/>
            <a:ext cx="9144000" cy="5909310"/>
          </a:xfrm>
          <a:prstGeom prst="rect">
            <a:avLst/>
          </a:prstGeom>
        </p:spPr>
        <p:txBody>
          <a:bodyPr wrap="square">
            <a:spAutoFit/>
          </a:bodyPr>
          <a:lstStyle/>
          <a:p>
            <a:r>
              <a:rPr lang="tr-TR" b="1" dirty="0">
                <a:solidFill>
                  <a:srgbClr val="FF0000"/>
                </a:solidFill>
              </a:rPr>
              <a:t>3.3- PAYDAŞ ANALİZİ </a:t>
            </a:r>
            <a:endParaRPr lang="tr-TR" b="1" dirty="0" smtClean="0">
              <a:solidFill>
                <a:srgbClr val="FF0000"/>
              </a:solidFill>
            </a:endParaRPr>
          </a:p>
          <a:p>
            <a:endParaRPr lang="tr-TR" b="1" dirty="0"/>
          </a:p>
          <a:p>
            <a:r>
              <a:rPr lang="tr-TR" dirty="0"/>
              <a:t>Stratejik Planı hazırlama aşamasında göz önünde bulundurduğumuz önemli unsurlardan birisi de etkileşim içinde bulunduğumuz paydaşlarımızdır. Paydaşlarımız Borsamız faaliyetlerini doğrudan veya dolaylı olarak etkileyen, faaliyetlerimizden etkilenen ve borsamız için tehdit veya fırsat oluşturan kişi, kurum ve kuruluşlardır. </a:t>
            </a:r>
          </a:p>
          <a:p>
            <a:r>
              <a:rPr lang="tr-TR" dirty="0"/>
              <a:t>Borsamız paydaşları iç paydaş, dış paydaş ve hizmet alan olarak tanımlamıştır. Ayrıca paydaşlar, borsayla olan ilişkilerin belirlenmesi açısından ve sunulan ürün ve hizmetlerin niteliğine ve beklentileri karşılayabilme kabiliyetine göre, “Temel Ortak”, “Stratejik Ortak” ve “Hizmet Alanlar” şeklinde gruplandırılmıştır. </a:t>
            </a:r>
          </a:p>
          <a:p>
            <a:r>
              <a:rPr lang="tr-TR" dirty="0"/>
              <a:t>Borsa personeli ve Stratejik Planlama Ekibi tarafından paydaş listesi oluşturulmuş ve paydaşların </a:t>
            </a:r>
            <a:r>
              <a:rPr lang="tr-TR" dirty="0" err="1"/>
              <a:t>önceliklendirilmesi</a:t>
            </a:r>
            <a:r>
              <a:rPr lang="tr-TR" dirty="0"/>
              <a:t> yapılmıştır. Paydaşların </a:t>
            </a:r>
            <a:r>
              <a:rPr lang="tr-TR" dirty="0" err="1"/>
              <a:t>önceliklendirilmesinde</a:t>
            </a:r>
            <a:r>
              <a:rPr lang="tr-TR" dirty="0"/>
              <a:t> paydaşın borsamızın faaliyetlerini etkileme gücü ile borsamızın faaliyetlerinden etkilenme derecesi dikkate alınarak değerlendirilerek öncelikli paydaşlarımız belirlenmiştir. </a:t>
            </a:r>
          </a:p>
          <a:p>
            <a:r>
              <a:rPr lang="tr-TR" dirty="0"/>
              <a:t>Paydaş analizinde son aşama olarak paydaşlarımızın borsamızın faaliyet ve hizmetlerindeki etkisi/önemini ortaya koymak için Paydaş Etki/Önem matrisi çalışması yapılmıştır. Bu matriste etki, paydaşın borsanın faaliyetlerini yönlendirme, destekleme ve etkileme gücünü, önem ise, borsanın paydaşlarının beklenti ve taleplerinin karşılanması konusunda verdiği önceliği ifade etmektedir. </a:t>
            </a:r>
          </a:p>
          <a:p>
            <a:r>
              <a:rPr lang="tr-TR" dirty="0"/>
              <a:t>Tüm paydaşların, Etki/Önem Matrisi sonucu belirlenen paydaş önceliği, Paydaşlar Tablosu’nda belirtilmektedir. </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ctrTitle" idx="4294967295"/>
          </p:nvPr>
        </p:nvSpPr>
        <p:spPr>
          <a:xfrm>
            <a:off x="0" y="2130425"/>
            <a:ext cx="7772400" cy="1470025"/>
          </a:xfrm>
        </p:spPr>
        <p:txBody>
          <a:bodyPr>
            <a:normAutofit fontScale="90000"/>
          </a:bodyPr>
          <a:lstStyle/>
          <a:p>
            <a:r>
              <a:rPr lang="tr-TR" b="1" dirty="0" smtClean="0"/>
              <a:t/>
            </a:r>
            <a:br>
              <a:rPr lang="tr-TR" b="1" dirty="0" smtClean="0"/>
            </a:br>
            <a:r>
              <a:rPr lang="tr-TR" b="1" dirty="0" smtClean="0"/>
              <a:t/>
            </a:r>
            <a:br>
              <a:rPr lang="tr-TR" b="1" dirty="0" smtClean="0"/>
            </a:br>
            <a:endParaRPr lang="tr-TR" dirty="0">
              <a:solidFill>
                <a:srgbClr val="FF0000"/>
              </a:solidFill>
            </a:endParaRPr>
          </a:p>
        </p:txBody>
      </p:sp>
      <p:graphicFrame>
        <p:nvGraphicFramePr>
          <p:cNvPr id="5" name="4 Tablo"/>
          <p:cNvGraphicFramePr>
            <a:graphicFrameLocks noGrp="1"/>
          </p:cNvGraphicFramePr>
          <p:nvPr/>
        </p:nvGraphicFramePr>
        <p:xfrm>
          <a:off x="571472" y="1785926"/>
          <a:ext cx="8001057" cy="3327996"/>
        </p:xfrm>
        <a:graphic>
          <a:graphicData uri="http://schemas.openxmlformats.org/drawingml/2006/table">
            <a:tbl>
              <a:tblPr firstRow="1" bandRow="1">
                <a:tableStyleId>{5C22544A-7EE6-4342-B048-85BDC9FD1C3A}</a:tableStyleId>
              </a:tblPr>
              <a:tblGrid>
                <a:gridCol w="2667019"/>
                <a:gridCol w="2667019"/>
                <a:gridCol w="2667019"/>
              </a:tblGrid>
              <a:tr h="1501670">
                <a:tc>
                  <a:txBody>
                    <a:bodyPr/>
                    <a:lstStyle/>
                    <a:p>
                      <a:r>
                        <a:rPr lang="tr-TR" dirty="0" smtClean="0"/>
                        <a:t>Önem / Etki</a:t>
                      </a:r>
                      <a:endParaRPr lang="tr-TR" dirty="0"/>
                    </a:p>
                  </a:txBody>
                  <a:tcPr/>
                </a:tc>
                <a:tc>
                  <a:txBody>
                    <a:bodyPr/>
                    <a:lstStyle/>
                    <a:p>
                      <a:r>
                        <a:rPr lang="tr-TR" dirty="0" smtClean="0"/>
                        <a:t>Zayıf</a:t>
                      </a:r>
                      <a:endParaRPr lang="tr-TR" dirty="0"/>
                    </a:p>
                  </a:txBody>
                  <a:tcPr/>
                </a:tc>
                <a:tc>
                  <a:txBody>
                    <a:bodyPr/>
                    <a:lstStyle/>
                    <a:p>
                      <a:r>
                        <a:rPr lang="tr-TR" dirty="0" smtClean="0"/>
                        <a:t>Güçlü</a:t>
                      </a:r>
                      <a:endParaRPr lang="tr-TR" dirty="0"/>
                    </a:p>
                  </a:txBody>
                  <a:tcPr/>
                </a:tc>
              </a:tr>
              <a:tr h="1000927">
                <a:tc>
                  <a:txBody>
                    <a:bodyPr/>
                    <a:lstStyle/>
                    <a:p>
                      <a:r>
                        <a:rPr lang="tr-TR" dirty="0" smtClean="0"/>
                        <a:t>Önemsiz</a:t>
                      </a:r>
                      <a:endParaRPr lang="tr-TR" dirty="0"/>
                    </a:p>
                  </a:txBody>
                  <a:tcPr/>
                </a:tc>
                <a:tc>
                  <a:txBody>
                    <a:bodyPr/>
                    <a:lstStyle/>
                    <a:p>
                      <a:r>
                        <a:rPr lang="tr-TR" dirty="0" smtClean="0"/>
                        <a:t>İzle</a:t>
                      </a:r>
                      <a:endParaRPr lang="tr-TR" dirty="0"/>
                    </a:p>
                  </a:txBody>
                  <a:tcPr/>
                </a:tc>
                <a:tc>
                  <a:txBody>
                    <a:bodyPr/>
                    <a:lstStyle/>
                    <a:p>
                      <a:r>
                        <a:rPr lang="tr-TR" dirty="0" smtClean="0"/>
                        <a:t>Bilgilendir</a:t>
                      </a:r>
                      <a:endParaRPr lang="tr-TR" dirty="0"/>
                    </a:p>
                  </a:txBody>
                  <a:tcPr/>
                </a:tc>
              </a:tr>
              <a:tr h="825399">
                <a:tc>
                  <a:txBody>
                    <a:bodyPr/>
                    <a:lstStyle/>
                    <a:p>
                      <a:r>
                        <a:rPr lang="tr-TR" dirty="0" smtClean="0"/>
                        <a:t>Önemli</a:t>
                      </a:r>
                      <a:endParaRPr lang="tr-TR" dirty="0"/>
                    </a:p>
                  </a:txBody>
                  <a:tcPr/>
                </a:tc>
                <a:tc>
                  <a:txBody>
                    <a:bodyPr/>
                    <a:lstStyle/>
                    <a:p>
                      <a:r>
                        <a:rPr lang="tr-TR" dirty="0" smtClean="0"/>
                        <a:t>Çalışmalarına Dahil Et</a:t>
                      </a:r>
                      <a:endParaRPr lang="tr-TR" dirty="0"/>
                    </a:p>
                  </a:txBody>
                  <a:tcPr/>
                </a:tc>
                <a:tc>
                  <a:txBody>
                    <a:bodyPr/>
                    <a:lstStyle/>
                    <a:p>
                      <a:r>
                        <a:rPr lang="tr-TR" dirty="0" smtClean="0"/>
                        <a:t>Birlikte Çalış</a:t>
                      </a:r>
                      <a:endParaRPr lang="tr-TR" dirty="0"/>
                    </a:p>
                  </a:txBody>
                  <a:tcPr/>
                </a:tc>
              </a:tr>
            </a:tbl>
          </a:graphicData>
        </a:graphic>
      </p:graphicFrame>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ctrTitle" idx="4294967295"/>
          </p:nvPr>
        </p:nvSpPr>
        <p:spPr>
          <a:xfrm>
            <a:off x="0" y="2130425"/>
            <a:ext cx="7772400" cy="1470025"/>
          </a:xfrm>
        </p:spPr>
        <p:txBody>
          <a:bodyPr>
            <a:normAutofit fontScale="90000"/>
          </a:bodyPr>
          <a:lstStyle/>
          <a:p>
            <a:r>
              <a:rPr lang="tr-TR" b="1" dirty="0" smtClean="0"/>
              <a:t/>
            </a:r>
            <a:br>
              <a:rPr lang="tr-TR" b="1" dirty="0" smtClean="0"/>
            </a:br>
            <a:r>
              <a:rPr lang="tr-TR" b="1" dirty="0" smtClean="0"/>
              <a:t/>
            </a:r>
            <a:br>
              <a:rPr lang="tr-TR" b="1" dirty="0" smtClean="0"/>
            </a:br>
            <a:endParaRPr lang="tr-TR" dirty="0">
              <a:solidFill>
                <a:srgbClr val="FF0000"/>
              </a:solidFill>
            </a:endParaRPr>
          </a:p>
        </p:txBody>
      </p:sp>
      <p:graphicFrame>
        <p:nvGraphicFramePr>
          <p:cNvPr id="4" name="3 Tablo"/>
          <p:cNvGraphicFramePr>
            <a:graphicFrameLocks noGrp="1"/>
          </p:cNvGraphicFramePr>
          <p:nvPr/>
        </p:nvGraphicFramePr>
        <p:xfrm>
          <a:off x="142842" y="1"/>
          <a:ext cx="8786874" cy="6603278"/>
        </p:xfrm>
        <a:graphic>
          <a:graphicData uri="http://schemas.openxmlformats.org/drawingml/2006/table">
            <a:tbl>
              <a:tblPr firstRow="1" bandRow="1">
                <a:tableStyleId>{5C22544A-7EE6-4342-B048-85BDC9FD1C3A}</a:tableStyleId>
              </a:tblPr>
              <a:tblGrid>
                <a:gridCol w="1464479"/>
                <a:gridCol w="1464479"/>
                <a:gridCol w="1464479"/>
                <a:gridCol w="1464479"/>
                <a:gridCol w="1464479"/>
                <a:gridCol w="1464479"/>
              </a:tblGrid>
              <a:tr h="1564594">
                <a:tc>
                  <a:txBody>
                    <a:bodyPr/>
                    <a:lstStyle/>
                    <a:p>
                      <a:r>
                        <a:rPr lang="tr-TR" dirty="0" smtClean="0"/>
                        <a:t>Paydaş Adı</a:t>
                      </a:r>
                      <a:endParaRPr lang="tr-TR" dirty="0"/>
                    </a:p>
                  </a:txBody>
                  <a:tcPr/>
                </a:tc>
                <a:tc>
                  <a:txBody>
                    <a:bodyPr/>
                    <a:lstStyle/>
                    <a:p>
                      <a:r>
                        <a:rPr lang="tr-TR" dirty="0" smtClean="0"/>
                        <a:t>Paydaş Türü</a:t>
                      </a:r>
                      <a:endParaRPr lang="tr-TR" dirty="0"/>
                    </a:p>
                  </a:txBody>
                  <a:tcPr/>
                </a:tc>
                <a:tc>
                  <a:txBody>
                    <a:bodyPr/>
                    <a:lstStyle/>
                    <a:p>
                      <a:r>
                        <a:rPr lang="tr-TR" dirty="0" smtClean="0"/>
                        <a:t>Neden</a:t>
                      </a:r>
                    </a:p>
                    <a:p>
                      <a:r>
                        <a:rPr lang="tr-TR" dirty="0" smtClean="0"/>
                        <a:t>Paydaş</a:t>
                      </a:r>
                      <a:endParaRPr lang="tr-TR" dirty="0"/>
                    </a:p>
                  </a:txBody>
                  <a:tcPr/>
                </a:tc>
                <a:tc>
                  <a:txBody>
                    <a:bodyPr/>
                    <a:lstStyle/>
                    <a:p>
                      <a:r>
                        <a:rPr lang="tr-TR" sz="1800" b="1" kern="1200" baseline="0" dirty="0" smtClean="0">
                          <a:solidFill>
                            <a:schemeClr val="lt1"/>
                          </a:solidFill>
                          <a:latin typeface="+mn-lt"/>
                          <a:ea typeface="+mn-ea"/>
                          <a:cs typeface="+mn-cs"/>
                        </a:rPr>
                        <a:t>Kuruluşun paydaşın beklentilere verdiği önem</a:t>
                      </a:r>
                    </a:p>
                    <a:p>
                      <a:endParaRPr lang="tr-TR"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tr-TR" sz="1800" b="1" kern="1200" baseline="0" dirty="0" smtClean="0">
                          <a:solidFill>
                            <a:schemeClr val="lt1"/>
                          </a:solidFill>
                          <a:latin typeface="+mn-lt"/>
                          <a:ea typeface="+mn-ea"/>
                          <a:cs typeface="+mn-cs"/>
                        </a:rPr>
                        <a:t>Paydaşın kuruluşu etkileme gücü 	</a:t>
                      </a:r>
                    </a:p>
                    <a:p>
                      <a:endParaRPr lang="tr-TR"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tr-TR" sz="1800" b="1" kern="1200" baseline="0" dirty="0" smtClean="0">
                          <a:solidFill>
                            <a:schemeClr val="lt1"/>
                          </a:solidFill>
                          <a:latin typeface="+mn-lt"/>
                          <a:ea typeface="+mn-ea"/>
                          <a:cs typeface="+mn-cs"/>
                        </a:rPr>
                        <a:t>Önceliği 	</a:t>
                      </a:r>
                    </a:p>
                    <a:p>
                      <a:endParaRPr lang="tr-TR" dirty="0"/>
                    </a:p>
                  </a:txBody>
                  <a:tcPr/>
                </a:tc>
              </a:tr>
              <a:tr h="719812">
                <a:tc>
                  <a:txBody>
                    <a:bodyPr/>
                    <a:lstStyle/>
                    <a:p>
                      <a:r>
                        <a:rPr lang="tr-TR" dirty="0" smtClean="0"/>
                        <a:t>Borsa Meclisi</a:t>
                      </a:r>
                      <a:endParaRPr lang="tr-TR" dirty="0"/>
                    </a:p>
                  </a:txBody>
                  <a:tcPr/>
                </a:tc>
                <a:tc>
                  <a:txBody>
                    <a:bodyPr/>
                    <a:lstStyle/>
                    <a:p>
                      <a:r>
                        <a:rPr lang="tr-TR" dirty="0" smtClean="0"/>
                        <a:t>İç Paydaş</a:t>
                      </a:r>
                      <a:endParaRPr lang="tr-TR" dirty="0"/>
                    </a:p>
                  </a:txBody>
                  <a:tcPr/>
                </a:tc>
                <a:tc>
                  <a:txBody>
                    <a:bodyPr/>
                    <a:lstStyle/>
                    <a:p>
                      <a:r>
                        <a:rPr lang="tr-TR" dirty="0" smtClean="0"/>
                        <a:t>Temel Ortak</a:t>
                      </a:r>
                      <a:endParaRPr lang="tr-TR" dirty="0"/>
                    </a:p>
                  </a:txBody>
                  <a:tcPr/>
                </a:tc>
                <a:tc>
                  <a:txBody>
                    <a:bodyPr/>
                    <a:lstStyle/>
                    <a:p>
                      <a:r>
                        <a:rPr lang="tr-TR" dirty="0" smtClean="0"/>
                        <a:t>Önemli</a:t>
                      </a:r>
                      <a:endParaRPr lang="tr-TR" dirty="0"/>
                    </a:p>
                  </a:txBody>
                  <a:tcPr/>
                </a:tc>
                <a:tc>
                  <a:txBody>
                    <a:bodyPr/>
                    <a:lstStyle/>
                    <a:p>
                      <a:r>
                        <a:rPr lang="tr-TR" dirty="0" smtClean="0"/>
                        <a:t>Güçlü</a:t>
                      </a:r>
                      <a:endParaRPr lang="tr-TR" dirty="0"/>
                    </a:p>
                  </a:txBody>
                  <a:tcPr/>
                </a:tc>
                <a:tc>
                  <a:txBody>
                    <a:bodyPr/>
                    <a:lstStyle/>
                    <a:p>
                      <a:r>
                        <a:rPr lang="tr-TR" dirty="0" smtClean="0"/>
                        <a:t>Birlikte Çalış</a:t>
                      </a:r>
                      <a:endParaRPr lang="tr-TR" dirty="0"/>
                    </a:p>
                  </a:txBody>
                  <a:tcPr/>
                </a:tc>
              </a:tr>
              <a:tr h="719812">
                <a:tc>
                  <a:txBody>
                    <a:bodyPr/>
                    <a:lstStyle/>
                    <a:p>
                      <a:r>
                        <a:rPr lang="tr-TR" dirty="0" smtClean="0"/>
                        <a:t>Yönetim Kurulu</a:t>
                      </a:r>
                      <a:endParaRPr lang="tr-TR"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tr-TR" dirty="0" smtClean="0"/>
                        <a:t>İç Paydaş</a:t>
                      </a:r>
                    </a:p>
                    <a:p>
                      <a:endParaRPr lang="tr-TR"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tr-TR" dirty="0" smtClean="0"/>
                        <a:t>Temel Ortak</a:t>
                      </a:r>
                    </a:p>
                    <a:p>
                      <a:endParaRPr lang="tr-TR"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tr-TR" dirty="0" smtClean="0"/>
                        <a:t>Önemli</a:t>
                      </a:r>
                    </a:p>
                    <a:p>
                      <a:endParaRPr lang="tr-TR"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tr-TR" dirty="0" smtClean="0"/>
                        <a:t>Güçlü</a:t>
                      </a:r>
                    </a:p>
                    <a:p>
                      <a:endParaRPr lang="tr-TR"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tr-TR" dirty="0" smtClean="0"/>
                        <a:t>Birlikte Çalış</a:t>
                      </a:r>
                    </a:p>
                    <a:p>
                      <a:endParaRPr lang="tr-TR" dirty="0"/>
                    </a:p>
                  </a:txBody>
                  <a:tcPr/>
                </a:tc>
              </a:tr>
              <a:tr h="719812">
                <a:tc>
                  <a:txBody>
                    <a:bodyPr/>
                    <a:lstStyle/>
                    <a:p>
                      <a:r>
                        <a:rPr lang="tr-TR" dirty="0" smtClean="0"/>
                        <a:t>Çalışanlar</a:t>
                      </a:r>
                      <a:endParaRPr lang="tr-TR"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tr-TR" dirty="0" smtClean="0"/>
                        <a:t>İç Paydaş</a:t>
                      </a:r>
                    </a:p>
                    <a:p>
                      <a:endParaRPr lang="tr-TR"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tr-TR" dirty="0" smtClean="0"/>
                        <a:t>Temel Ortak</a:t>
                      </a:r>
                    </a:p>
                    <a:p>
                      <a:endParaRPr lang="tr-TR"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tr-TR" dirty="0" smtClean="0"/>
                        <a:t>Önemli</a:t>
                      </a:r>
                    </a:p>
                    <a:p>
                      <a:endParaRPr lang="tr-TR"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tr-TR" dirty="0" smtClean="0"/>
                        <a:t>Güçlü</a:t>
                      </a:r>
                    </a:p>
                    <a:p>
                      <a:endParaRPr lang="tr-TR"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tr-TR" dirty="0" smtClean="0"/>
                        <a:t>Birlikte Çalış</a:t>
                      </a:r>
                    </a:p>
                    <a:p>
                      <a:endParaRPr lang="tr-TR" dirty="0"/>
                    </a:p>
                  </a:txBody>
                  <a:tcPr/>
                </a:tc>
              </a:tr>
              <a:tr h="719812">
                <a:tc>
                  <a:txBody>
                    <a:bodyPr/>
                    <a:lstStyle/>
                    <a:p>
                      <a:r>
                        <a:rPr lang="tr-TR" dirty="0" smtClean="0"/>
                        <a:t>TOBB</a:t>
                      </a:r>
                      <a:endParaRPr lang="tr-TR" dirty="0"/>
                    </a:p>
                  </a:txBody>
                  <a:tcPr/>
                </a:tc>
                <a:tc>
                  <a:txBody>
                    <a:bodyPr/>
                    <a:lstStyle/>
                    <a:p>
                      <a:r>
                        <a:rPr lang="tr-TR" dirty="0" smtClean="0"/>
                        <a:t>Dış Paydaş</a:t>
                      </a:r>
                      <a:endParaRPr lang="tr-TR"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tr-TR" dirty="0" smtClean="0"/>
                        <a:t>Temel Ortak</a:t>
                      </a:r>
                    </a:p>
                    <a:p>
                      <a:endParaRPr lang="tr-TR"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tr-TR" dirty="0" smtClean="0"/>
                        <a:t>Önemli</a:t>
                      </a:r>
                    </a:p>
                    <a:p>
                      <a:endParaRPr lang="tr-TR"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tr-TR" dirty="0" smtClean="0"/>
                        <a:t>Güçlü</a:t>
                      </a:r>
                    </a:p>
                    <a:p>
                      <a:endParaRPr lang="tr-TR"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tr-TR" dirty="0" smtClean="0"/>
                        <a:t>Birlikte Çalış</a:t>
                      </a:r>
                    </a:p>
                    <a:p>
                      <a:endParaRPr lang="tr-TR" dirty="0"/>
                    </a:p>
                  </a:txBody>
                  <a:tcPr/>
                </a:tc>
              </a:tr>
              <a:tr h="719812">
                <a:tc>
                  <a:txBody>
                    <a:bodyPr/>
                    <a:lstStyle/>
                    <a:p>
                      <a:r>
                        <a:rPr lang="tr-TR" dirty="0" smtClean="0"/>
                        <a:t>Ticaret</a:t>
                      </a:r>
                      <a:r>
                        <a:rPr lang="tr-TR" baseline="0" dirty="0" smtClean="0"/>
                        <a:t> Bakanlığı</a:t>
                      </a:r>
                      <a:endParaRPr lang="tr-TR"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tr-TR" dirty="0" smtClean="0"/>
                        <a:t>Dış Paydaş</a:t>
                      </a:r>
                    </a:p>
                    <a:p>
                      <a:endParaRPr lang="tr-TR"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tr-TR" dirty="0" smtClean="0"/>
                        <a:t>Temel Ortak</a:t>
                      </a:r>
                    </a:p>
                    <a:p>
                      <a:endParaRPr lang="tr-TR"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tr-TR" dirty="0" smtClean="0"/>
                        <a:t>Önemli</a:t>
                      </a:r>
                    </a:p>
                    <a:p>
                      <a:endParaRPr lang="tr-TR"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tr-TR" dirty="0" smtClean="0"/>
                        <a:t>Güçlü</a:t>
                      </a:r>
                    </a:p>
                    <a:p>
                      <a:endParaRPr lang="tr-TR"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tr-TR" dirty="0" smtClean="0"/>
                        <a:t>Birlikte Çalış</a:t>
                      </a:r>
                    </a:p>
                    <a:p>
                      <a:endParaRPr lang="tr-TR" dirty="0"/>
                    </a:p>
                  </a:txBody>
                  <a:tcPr/>
                </a:tc>
              </a:tr>
              <a:tr h="719812">
                <a:tc>
                  <a:txBody>
                    <a:bodyPr/>
                    <a:lstStyle/>
                    <a:p>
                      <a:r>
                        <a:rPr lang="tr-TR" dirty="0" smtClean="0"/>
                        <a:t>Üyeler</a:t>
                      </a:r>
                      <a:endParaRPr lang="tr-TR"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tr-TR" dirty="0" smtClean="0"/>
                        <a:t>Hizmet</a:t>
                      </a:r>
                      <a:r>
                        <a:rPr lang="tr-TR" baseline="0" dirty="0" smtClean="0"/>
                        <a:t> Alan</a:t>
                      </a:r>
                      <a:endParaRPr lang="tr-TR" dirty="0" smtClean="0"/>
                    </a:p>
                    <a:p>
                      <a:endParaRPr lang="tr-TR" dirty="0"/>
                    </a:p>
                  </a:txBody>
                  <a:tcPr/>
                </a:tc>
                <a:tc>
                  <a:txBody>
                    <a:bodyPr/>
                    <a:lstStyle/>
                    <a:p>
                      <a:r>
                        <a:rPr lang="tr-TR" dirty="0" smtClean="0"/>
                        <a:t>Stratejik Ortak</a:t>
                      </a:r>
                      <a:endParaRPr lang="tr-TR"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tr-TR" dirty="0" smtClean="0"/>
                        <a:t>Önemli</a:t>
                      </a:r>
                    </a:p>
                    <a:p>
                      <a:endParaRPr lang="tr-TR"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tr-TR" dirty="0" smtClean="0"/>
                        <a:t>Güçlü</a:t>
                      </a:r>
                    </a:p>
                    <a:p>
                      <a:endParaRPr lang="tr-TR"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tr-TR" dirty="0" smtClean="0"/>
                        <a:t>Birlikte Çalış</a:t>
                      </a:r>
                    </a:p>
                    <a:p>
                      <a:endParaRPr lang="tr-TR" dirty="0"/>
                    </a:p>
                  </a:txBody>
                  <a:tcPr/>
                </a:tc>
              </a:tr>
              <a:tr h="719812">
                <a:tc>
                  <a:txBody>
                    <a:bodyPr/>
                    <a:lstStyle/>
                    <a:p>
                      <a:r>
                        <a:rPr lang="tr-TR" dirty="0" smtClean="0"/>
                        <a:t>TMO</a:t>
                      </a:r>
                      <a:endParaRPr lang="tr-TR" dirty="0"/>
                    </a:p>
                  </a:txBody>
                  <a:tcPr/>
                </a:tc>
                <a:tc>
                  <a:txBody>
                    <a:bodyPr/>
                    <a:lstStyle/>
                    <a:p>
                      <a:r>
                        <a:rPr lang="tr-TR" dirty="0" smtClean="0"/>
                        <a:t>Dış Paydaş</a:t>
                      </a:r>
                      <a:endParaRPr lang="tr-TR"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tr-TR" dirty="0" smtClean="0"/>
                        <a:t>Stratejik Ortak</a:t>
                      </a:r>
                      <a:endParaRPr lang="tr-TR"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tr-TR" dirty="0" smtClean="0"/>
                        <a:t>Önemli</a:t>
                      </a:r>
                    </a:p>
                    <a:p>
                      <a:endParaRPr lang="tr-TR"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tr-TR" dirty="0" smtClean="0"/>
                        <a:t>Güçlü</a:t>
                      </a:r>
                    </a:p>
                    <a:p>
                      <a:endParaRPr lang="tr-TR"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tr-TR" dirty="0" smtClean="0"/>
                        <a:t>Birlikte Çalış</a:t>
                      </a:r>
                    </a:p>
                    <a:p>
                      <a:endParaRPr lang="tr-TR" dirty="0"/>
                    </a:p>
                  </a:txBody>
                  <a:tcPr/>
                </a:tc>
              </a:tr>
            </a:tbl>
          </a:graphicData>
        </a:graphic>
      </p:graphicFrame>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ctrTitle" idx="4294967295"/>
          </p:nvPr>
        </p:nvSpPr>
        <p:spPr>
          <a:xfrm>
            <a:off x="0" y="2130425"/>
            <a:ext cx="7772400" cy="1470025"/>
          </a:xfrm>
        </p:spPr>
        <p:txBody>
          <a:bodyPr>
            <a:normAutofit fontScale="90000"/>
          </a:bodyPr>
          <a:lstStyle/>
          <a:p>
            <a:r>
              <a:rPr lang="tr-TR" b="1" dirty="0" smtClean="0"/>
              <a:t/>
            </a:r>
            <a:br>
              <a:rPr lang="tr-TR" b="1" dirty="0" smtClean="0"/>
            </a:br>
            <a:r>
              <a:rPr lang="tr-TR" b="1" dirty="0" smtClean="0"/>
              <a:t/>
            </a:r>
            <a:br>
              <a:rPr lang="tr-TR" b="1" dirty="0" smtClean="0"/>
            </a:br>
            <a:endParaRPr lang="tr-TR" dirty="0">
              <a:solidFill>
                <a:srgbClr val="FF0000"/>
              </a:solidFill>
            </a:endParaRPr>
          </a:p>
        </p:txBody>
      </p:sp>
      <p:graphicFrame>
        <p:nvGraphicFramePr>
          <p:cNvPr id="3" name="2 Tablo"/>
          <p:cNvGraphicFramePr>
            <a:graphicFrameLocks noGrp="1"/>
          </p:cNvGraphicFramePr>
          <p:nvPr/>
        </p:nvGraphicFramePr>
        <p:xfrm>
          <a:off x="0" y="-221852"/>
          <a:ext cx="9001158" cy="7202626"/>
        </p:xfrm>
        <a:graphic>
          <a:graphicData uri="http://schemas.openxmlformats.org/drawingml/2006/table">
            <a:tbl>
              <a:tblPr firstRow="1" bandRow="1">
                <a:tableStyleId>{5C22544A-7EE6-4342-B048-85BDC9FD1C3A}</a:tableStyleId>
              </a:tblPr>
              <a:tblGrid>
                <a:gridCol w="1500193"/>
                <a:gridCol w="1500193"/>
                <a:gridCol w="1500193"/>
                <a:gridCol w="1500193"/>
                <a:gridCol w="1500193"/>
                <a:gridCol w="1500193"/>
              </a:tblGrid>
              <a:tr h="1818434">
                <a:tc>
                  <a:txBody>
                    <a:bodyPr/>
                    <a:lstStyle/>
                    <a:p>
                      <a:r>
                        <a:rPr lang="tr-TR" dirty="0" smtClean="0"/>
                        <a:t>Paydaş Adı</a:t>
                      </a:r>
                      <a:endParaRPr lang="tr-TR" dirty="0"/>
                    </a:p>
                  </a:txBody>
                  <a:tcPr/>
                </a:tc>
                <a:tc>
                  <a:txBody>
                    <a:bodyPr/>
                    <a:lstStyle/>
                    <a:p>
                      <a:r>
                        <a:rPr lang="tr-TR" dirty="0" smtClean="0"/>
                        <a:t>Paydaş Türü</a:t>
                      </a:r>
                      <a:endParaRPr lang="tr-TR" dirty="0"/>
                    </a:p>
                  </a:txBody>
                  <a:tcPr/>
                </a:tc>
                <a:tc>
                  <a:txBody>
                    <a:bodyPr/>
                    <a:lstStyle/>
                    <a:p>
                      <a:r>
                        <a:rPr lang="tr-TR" dirty="0" smtClean="0"/>
                        <a:t>Neden Paydaş</a:t>
                      </a:r>
                      <a:endParaRPr lang="tr-TR"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tr-TR" sz="1800" b="1" kern="1200" baseline="0" dirty="0" smtClean="0">
                          <a:solidFill>
                            <a:schemeClr val="lt1"/>
                          </a:solidFill>
                          <a:latin typeface="+mn-lt"/>
                          <a:ea typeface="+mn-ea"/>
                          <a:cs typeface="+mn-cs"/>
                        </a:rPr>
                        <a:t>Kuruluşun paydaşın beklentilere verdiği önem 	</a:t>
                      </a:r>
                    </a:p>
                    <a:p>
                      <a:endParaRPr lang="tr-TR"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tr-TR" sz="1800" b="1" kern="1200" baseline="0" dirty="0" smtClean="0">
                          <a:solidFill>
                            <a:schemeClr val="lt1"/>
                          </a:solidFill>
                          <a:latin typeface="+mn-lt"/>
                          <a:ea typeface="+mn-ea"/>
                          <a:cs typeface="+mn-cs"/>
                        </a:rPr>
                        <a:t>Paydaşın kuruluşu etkileme gücü 	</a:t>
                      </a:r>
                    </a:p>
                    <a:p>
                      <a:endParaRPr lang="tr-TR" dirty="0"/>
                    </a:p>
                  </a:txBody>
                  <a:tcPr/>
                </a:tc>
                <a:tc>
                  <a:txBody>
                    <a:bodyPr/>
                    <a:lstStyle/>
                    <a:p>
                      <a:r>
                        <a:rPr lang="tr-TR" dirty="0" smtClean="0"/>
                        <a:t>Önceliği</a:t>
                      </a:r>
                      <a:endParaRPr lang="tr-TR" dirty="0"/>
                    </a:p>
                  </a:txBody>
                  <a:tcPr/>
                </a:tc>
              </a:tr>
              <a:tr h="824749">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tr-TR" sz="1800" kern="1200" baseline="0" dirty="0" smtClean="0">
                          <a:solidFill>
                            <a:schemeClr val="dk1"/>
                          </a:solidFill>
                          <a:latin typeface="+mn-lt"/>
                          <a:ea typeface="+mn-ea"/>
                          <a:cs typeface="+mn-cs"/>
                        </a:rPr>
                        <a:t>Akşehir Ticaret ve Sanayi Odası</a:t>
                      </a:r>
                      <a:endParaRPr lang="tr-TR" dirty="0"/>
                    </a:p>
                  </a:txBody>
                  <a:tcPr/>
                </a:tc>
                <a:tc>
                  <a:txBody>
                    <a:bodyPr/>
                    <a:lstStyle/>
                    <a:p>
                      <a:r>
                        <a:rPr lang="tr-TR" dirty="0" smtClean="0"/>
                        <a:t>Dış Paydaş</a:t>
                      </a:r>
                      <a:endParaRPr lang="tr-TR" dirty="0"/>
                    </a:p>
                  </a:txBody>
                  <a:tcPr/>
                </a:tc>
                <a:tc>
                  <a:txBody>
                    <a:bodyPr/>
                    <a:lstStyle/>
                    <a:p>
                      <a:r>
                        <a:rPr lang="tr-TR" dirty="0" smtClean="0"/>
                        <a:t>Stratejik</a:t>
                      </a:r>
                      <a:r>
                        <a:rPr lang="tr-TR" baseline="0" dirty="0" smtClean="0"/>
                        <a:t> Ortak</a:t>
                      </a:r>
                      <a:endParaRPr lang="tr-TR" dirty="0"/>
                    </a:p>
                  </a:txBody>
                  <a:tcPr/>
                </a:tc>
                <a:tc>
                  <a:txBody>
                    <a:bodyPr/>
                    <a:lstStyle/>
                    <a:p>
                      <a:r>
                        <a:rPr lang="tr-TR" dirty="0" smtClean="0"/>
                        <a:t>Önemsiz</a:t>
                      </a:r>
                      <a:endParaRPr lang="tr-TR" dirty="0"/>
                    </a:p>
                  </a:txBody>
                  <a:tcPr/>
                </a:tc>
                <a:tc>
                  <a:txBody>
                    <a:bodyPr/>
                    <a:lstStyle/>
                    <a:p>
                      <a:r>
                        <a:rPr lang="tr-TR" dirty="0" smtClean="0"/>
                        <a:t>Zayıf</a:t>
                      </a:r>
                      <a:endParaRPr lang="tr-TR" dirty="0"/>
                    </a:p>
                  </a:txBody>
                  <a:tcPr/>
                </a:tc>
                <a:tc>
                  <a:txBody>
                    <a:bodyPr/>
                    <a:lstStyle/>
                    <a:p>
                      <a:r>
                        <a:rPr lang="tr-TR" dirty="0" smtClean="0"/>
                        <a:t>İzle</a:t>
                      </a:r>
                      <a:endParaRPr lang="tr-TR" dirty="0"/>
                    </a:p>
                  </a:txBody>
                  <a:tcPr/>
                </a:tc>
              </a:tr>
              <a:tr h="680416">
                <a:tc>
                  <a:txBody>
                    <a:bodyPr/>
                    <a:lstStyle/>
                    <a:p>
                      <a:r>
                        <a:rPr lang="tr-TR" dirty="0" smtClean="0"/>
                        <a:t>Akşehir Belediyesi</a:t>
                      </a:r>
                      <a:endParaRPr lang="tr-TR"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tr-TR" dirty="0" smtClean="0"/>
                        <a:t>Dış Paydaş</a:t>
                      </a:r>
                    </a:p>
                    <a:p>
                      <a:endParaRPr lang="tr-TR"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tr-TR" dirty="0" smtClean="0"/>
                        <a:t>Stratejik</a:t>
                      </a:r>
                      <a:r>
                        <a:rPr lang="tr-TR" baseline="0" dirty="0" smtClean="0"/>
                        <a:t> Ortak</a:t>
                      </a:r>
                      <a:endParaRPr lang="tr-TR" dirty="0" smtClean="0"/>
                    </a:p>
                    <a:p>
                      <a:endParaRPr lang="tr-TR" dirty="0"/>
                    </a:p>
                  </a:txBody>
                  <a:tcPr/>
                </a:tc>
                <a:tc>
                  <a:txBody>
                    <a:bodyPr/>
                    <a:lstStyle/>
                    <a:p>
                      <a:r>
                        <a:rPr lang="tr-TR" dirty="0" smtClean="0"/>
                        <a:t>Önemli</a:t>
                      </a:r>
                      <a:endParaRPr lang="tr-TR" dirty="0"/>
                    </a:p>
                  </a:txBody>
                  <a:tcPr/>
                </a:tc>
                <a:tc>
                  <a:txBody>
                    <a:bodyPr/>
                    <a:lstStyle/>
                    <a:p>
                      <a:r>
                        <a:rPr lang="tr-TR" dirty="0" smtClean="0"/>
                        <a:t>Güçlü</a:t>
                      </a:r>
                      <a:endParaRPr lang="tr-TR"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tr-TR" sz="1800" kern="1200" baseline="0" dirty="0" smtClean="0">
                          <a:solidFill>
                            <a:schemeClr val="dk1"/>
                          </a:solidFill>
                          <a:latin typeface="+mn-lt"/>
                          <a:ea typeface="+mn-ea"/>
                          <a:cs typeface="+mn-cs"/>
                        </a:rPr>
                        <a:t>Çıkarlarını gözet çalışmalara dahil et 	</a:t>
                      </a:r>
                      <a:endParaRPr lang="tr-TR" dirty="0"/>
                    </a:p>
                  </a:txBody>
                  <a:tcPr/>
                </a:tc>
              </a:tr>
              <a:tr h="680416">
                <a:tc>
                  <a:txBody>
                    <a:bodyPr/>
                    <a:lstStyle/>
                    <a:p>
                      <a:r>
                        <a:rPr lang="tr-TR" dirty="0" smtClean="0"/>
                        <a:t>Selçuk Üniversitesi</a:t>
                      </a:r>
                      <a:endParaRPr lang="tr-TR"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tr-TR" dirty="0" smtClean="0"/>
                        <a:t>Dış Paydaş</a:t>
                      </a:r>
                    </a:p>
                    <a:p>
                      <a:endParaRPr lang="tr-TR"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tr-TR" dirty="0" smtClean="0"/>
                        <a:t>Stratejik</a:t>
                      </a:r>
                      <a:r>
                        <a:rPr lang="tr-TR" baseline="0" dirty="0" smtClean="0"/>
                        <a:t> Ortak</a:t>
                      </a:r>
                      <a:endParaRPr lang="tr-TR"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tr-TR" dirty="0" smtClean="0"/>
                        <a:t>Önemli</a:t>
                      </a:r>
                    </a:p>
                    <a:p>
                      <a:endParaRPr lang="tr-TR"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tr-TR" dirty="0" smtClean="0"/>
                        <a:t>Zayıf</a:t>
                      </a:r>
                    </a:p>
                    <a:p>
                      <a:endParaRPr lang="tr-TR"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tr-TR" sz="1800" kern="1200" baseline="0" dirty="0" smtClean="0">
                          <a:solidFill>
                            <a:schemeClr val="dk1"/>
                          </a:solidFill>
                          <a:latin typeface="+mn-lt"/>
                          <a:ea typeface="+mn-ea"/>
                          <a:cs typeface="+mn-cs"/>
                        </a:rPr>
                        <a:t>çalışmalara dahil et 	</a:t>
                      </a:r>
                      <a:endParaRPr lang="tr-TR" dirty="0"/>
                    </a:p>
                  </a:txBody>
                  <a:tcPr/>
                </a:tc>
              </a:tr>
              <a:tr h="541543">
                <a:tc>
                  <a:txBody>
                    <a:bodyPr/>
                    <a:lstStyle/>
                    <a:p>
                      <a:r>
                        <a:rPr lang="tr-TR" dirty="0" smtClean="0"/>
                        <a:t>Müstahsiller</a:t>
                      </a:r>
                      <a:endParaRPr lang="tr-TR" dirty="0"/>
                    </a:p>
                  </a:txBody>
                  <a:tcPr/>
                </a:tc>
                <a:tc>
                  <a:txBody>
                    <a:bodyPr/>
                    <a:lstStyle/>
                    <a:p>
                      <a:r>
                        <a:rPr lang="tr-TR" dirty="0" smtClean="0"/>
                        <a:t>Hizmet Alan</a:t>
                      </a:r>
                      <a:endParaRPr lang="tr-TR"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tr-TR" dirty="0" smtClean="0"/>
                        <a:t>Stratejik</a:t>
                      </a:r>
                      <a:r>
                        <a:rPr lang="tr-TR" baseline="0" dirty="0" smtClean="0"/>
                        <a:t> Ortak</a:t>
                      </a:r>
                      <a:endParaRPr lang="tr-TR"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tr-TR" dirty="0" smtClean="0"/>
                        <a:t>Önemli</a:t>
                      </a:r>
                    </a:p>
                    <a:p>
                      <a:endParaRPr lang="tr-TR"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tr-TR" dirty="0" smtClean="0"/>
                        <a:t>Güçlü</a:t>
                      </a:r>
                    </a:p>
                    <a:p>
                      <a:endParaRPr lang="tr-TR" dirty="0"/>
                    </a:p>
                  </a:txBody>
                  <a:tcPr/>
                </a:tc>
                <a:tc>
                  <a:txBody>
                    <a:bodyPr/>
                    <a:lstStyle/>
                    <a:p>
                      <a:r>
                        <a:rPr lang="tr-TR" dirty="0" smtClean="0"/>
                        <a:t>Birlikte Çalış</a:t>
                      </a:r>
                      <a:endParaRPr lang="tr-TR" dirty="0"/>
                    </a:p>
                  </a:txBody>
                  <a:tcPr/>
                </a:tc>
              </a:tr>
              <a:tr h="575507">
                <a:tc>
                  <a:txBody>
                    <a:bodyPr/>
                    <a:lstStyle/>
                    <a:p>
                      <a:r>
                        <a:rPr lang="tr-TR" dirty="0" smtClean="0"/>
                        <a:t>S.G.K.</a:t>
                      </a:r>
                      <a:endParaRPr lang="tr-TR"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tr-TR" dirty="0" smtClean="0"/>
                        <a:t>Dış Paydaş</a:t>
                      </a:r>
                    </a:p>
                    <a:p>
                      <a:endParaRPr lang="tr-TR"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tr-TR" dirty="0" smtClean="0"/>
                        <a:t>Stratejik</a:t>
                      </a:r>
                      <a:r>
                        <a:rPr lang="tr-TR" baseline="0" dirty="0" smtClean="0"/>
                        <a:t> Ortak</a:t>
                      </a:r>
                      <a:endParaRPr lang="tr-TR"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tr-TR" dirty="0" smtClean="0"/>
                        <a:t>Önemli</a:t>
                      </a:r>
                    </a:p>
                    <a:p>
                      <a:endParaRPr lang="tr-TR"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tr-TR" dirty="0" smtClean="0"/>
                        <a:t>Zayıf</a:t>
                      </a:r>
                    </a:p>
                    <a:p>
                      <a:endParaRPr lang="tr-TR"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tr-TR" dirty="0" smtClean="0"/>
                        <a:t>Birlikte Çalış</a:t>
                      </a:r>
                    </a:p>
                    <a:p>
                      <a:endParaRPr lang="tr-TR" dirty="0"/>
                    </a:p>
                  </a:txBody>
                  <a:tcPr/>
                </a:tc>
              </a:tr>
              <a:tr h="503600">
                <a:tc>
                  <a:txBody>
                    <a:bodyPr/>
                    <a:lstStyle/>
                    <a:p>
                      <a:r>
                        <a:rPr lang="tr-TR" dirty="0" smtClean="0"/>
                        <a:t>Vergi Dairesi</a:t>
                      </a:r>
                      <a:endParaRPr lang="tr-TR"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tr-TR" dirty="0" smtClean="0"/>
                        <a:t>Dış Paydaş</a:t>
                      </a:r>
                    </a:p>
                    <a:p>
                      <a:endParaRPr lang="tr-TR"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tr-TR" dirty="0" smtClean="0"/>
                        <a:t>Stratejik</a:t>
                      </a:r>
                      <a:r>
                        <a:rPr lang="tr-TR" baseline="0" dirty="0" smtClean="0"/>
                        <a:t> Ortak</a:t>
                      </a:r>
                      <a:endParaRPr lang="tr-TR"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tr-TR" dirty="0" smtClean="0"/>
                        <a:t>Önemli</a:t>
                      </a:r>
                    </a:p>
                    <a:p>
                      <a:endParaRPr lang="tr-TR"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tr-TR" dirty="0" smtClean="0"/>
                        <a:t>Önemsiz</a:t>
                      </a:r>
                      <a:endParaRPr lang="tr-TR" dirty="0"/>
                    </a:p>
                  </a:txBody>
                  <a:tcPr/>
                </a:tc>
                <a:tc>
                  <a:txBody>
                    <a:bodyPr/>
                    <a:lstStyle/>
                    <a:p>
                      <a:r>
                        <a:rPr lang="tr-TR" dirty="0" smtClean="0"/>
                        <a:t>Bilgilendir</a:t>
                      </a:r>
                      <a:endParaRPr lang="tr-TR" dirty="0"/>
                    </a:p>
                  </a:txBody>
                  <a:tcPr/>
                </a:tc>
              </a:tr>
              <a:tr h="680416">
                <a:tc>
                  <a:txBody>
                    <a:bodyPr/>
                    <a:lstStyle/>
                    <a:p>
                      <a:r>
                        <a:rPr lang="tr-TR" dirty="0" smtClean="0"/>
                        <a:t>Görsel Ve Yazılı</a:t>
                      </a:r>
                      <a:r>
                        <a:rPr lang="tr-TR" baseline="0" dirty="0" smtClean="0"/>
                        <a:t> Basın</a:t>
                      </a:r>
                      <a:endParaRPr lang="tr-TR"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tr-TR" dirty="0" smtClean="0"/>
                        <a:t>Dış Paydaş</a:t>
                      </a:r>
                    </a:p>
                    <a:p>
                      <a:endParaRPr lang="tr-TR"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tr-TR" dirty="0" smtClean="0"/>
                        <a:t>Stratejik</a:t>
                      </a:r>
                      <a:r>
                        <a:rPr lang="tr-TR" baseline="0" dirty="0" smtClean="0"/>
                        <a:t> Ortak</a:t>
                      </a:r>
                      <a:endParaRPr lang="tr-TR"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tr-TR" dirty="0" smtClean="0"/>
                        <a:t>Önemli</a:t>
                      </a:r>
                    </a:p>
                    <a:p>
                      <a:endParaRPr lang="tr-TR"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tr-TR" dirty="0" smtClean="0"/>
                        <a:t>Güçlü</a:t>
                      </a:r>
                    </a:p>
                    <a:p>
                      <a:endParaRPr lang="tr-TR"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tr-TR" dirty="0" smtClean="0"/>
                        <a:t>Birlikte Çalış</a:t>
                      </a:r>
                    </a:p>
                    <a:p>
                      <a:endParaRPr lang="tr-TR" dirty="0"/>
                    </a:p>
                  </a:txBody>
                  <a:tcPr/>
                </a:tc>
              </a:tr>
            </a:tbl>
          </a:graphicData>
        </a:graphic>
      </p:graphicFrame>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ctrTitle" idx="4294967295"/>
          </p:nvPr>
        </p:nvSpPr>
        <p:spPr>
          <a:xfrm>
            <a:off x="0" y="2130425"/>
            <a:ext cx="7772400" cy="1470025"/>
          </a:xfrm>
        </p:spPr>
        <p:txBody>
          <a:bodyPr>
            <a:normAutofit fontScale="90000"/>
          </a:bodyPr>
          <a:lstStyle/>
          <a:p>
            <a:r>
              <a:rPr lang="tr-TR" b="1" dirty="0" smtClean="0"/>
              <a:t/>
            </a:r>
            <a:br>
              <a:rPr lang="tr-TR" b="1" dirty="0" smtClean="0"/>
            </a:br>
            <a:r>
              <a:rPr lang="tr-TR" b="1" dirty="0" smtClean="0"/>
              <a:t/>
            </a:r>
            <a:br>
              <a:rPr lang="tr-TR" b="1" dirty="0" smtClean="0"/>
            </a:br>
            <a:endParaRPr lang="tr-TR" dirty="0">
              <a:solidFill>
                <a:srgbClr val="FF0000"/>
              </a:solidFill>
            </a:endParaRPr>
          </a:p>
        </p:txBody>
      </p:sp>
      <p:sp>
        <p:nvSpPr>
          <p:cNvPr id="3" name="2 Dikdörtgen"/>
          <p:cNvSpPr/>
          <p:nvPr/>
        </p:nvSpPr>
        <p:spPr>
          <a:xfrm>
            <a:off x="0" y="0"/>
            <a:ext cx="9144000" cy="923330"/>
          </a:xfrm>
          <a:prstGeom prst="rect">
            <a:avLst/>
          </a:prstGeom>
        </p:spPr>
        <p:txBody>
          <a:bodyPr wrap="square">
            <a:spAutoFit/>
          </a:bodyPr>
          <a:lstStyle/>
          <a:p>
            <a:r>
              <a:rPr lang="tr-TR" dirty="0"/>
              <a:t>Paydaşlarımızın kurumuzun hangi aşamalarında katkı sağlayacağını ve kurumumuzdan beklentilerini tespit etmek için paydaş hizmet matrisi oluşturulmuştur. </a:t>
            </a:r>
            <a:endParaRPr lang="tr-TR" dirty="0" smtClean="0"/>
          </a:p>
          <a:p>
            <a:endParaRPr lang="tr-TR" dirty="0"/>
          </a:p>
        </p:txBody>
      </p:sp>
      <p:graphicFrame>
        <p:nvGraphicFramePr>
          <p:cNvPr id="4" name="3 Tablo"/>
          <p:cNvGraphicFramePr>
            <a:graphicFrameLocks noGrp="1"/>
          </p:cNvGraphicFramePr>
          <p:nvPr/>
        </p:nvGraphicFramePr>
        <p:xfrm>
          <a:off x="0" y="785792"/>
          <a:ext cx="9144000" cy="7482732"/>
        </p:xfrm>
        <a:graphic>
          <a:graphicData uri="http://schemas.openxmlformats.org/drawingml/2006/table">
            <a:tbl>
              <a:tblPr firstRow="1" bandRow="1">
                <a:tableStyleId>{5C22544A-7EE6-4342-B048-85BDC9FD1C3A}</a:tableStyleId>
              </a:tblPr>
              <a:tblGrid>
                <a:gridCol w="914400"/>
                <a:gridCol w="914400"/>
                <a:gridCol w="914400"/>
                <a:gridCol w="914400"/>
                <a:gridCol w="914400"/>
                <a:gridCol w="914400"/>
                <a:gridCol w="914400"/>
                <a:gridCol w="914400"/>
                <a:gridCol w="914400"/>
                <a:gridCol w="914400"/>
              </a:tblGrid>
              <a:tr h="1055380">
                <a:tc>
                  <a:txBody>
                    <a:bodyPr/>
                    <a:lstStyle/>
                    <a:p>
                      <a:endParaRPr lang="tr-TR"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tr-TR" sz="1800" b="1" kern="1200" baseline="0" dirty="0" err="1" smtClean="0">
                          <a:solidFill>
                            <a:schemeClr val="lt1"/>
                          </a:solidFill>
                          <a:latin typeface="+mn-lt"/>
                          <a:ea typeface="+mn-ea"/>
                          <a:cs typeface="+mn-cs"/>
                        </a:rPr>
                        <a:t>Laboratuvar</a:t>
                      </a:r>
                      <a:r>
                        <a:rPr lang="tr-TR" sz="1800" b="1" kern="1200" baseline="0" dirty="0" smtClean="0">
                          <a:solidFill>
                            <a:schemeClr val="lt1"/>
                          </a:solidFill>
                          <a:latin typeface="+mn-lt"/>
                          <a:ea typeface="+mn-ea"/>
                          <a:cs typeface="+mn-cs"/>
                        </a:rPr>
                        <a:t>  </a:t>
                      </a:r>
                      <a:endParaRPr lang="tr-TR"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tr-TR" sz="1800" b="1" kern="1200" baseline="0" dirty="0" smtClean="0">
                          <a:solidFill>
                            <a:schemeClr val="lt1"/>
                          </a:solidFill>
                          <a:latin typeface="+mn-lt"/>
                          <a:ea typeface="+mn-ea"/>
                          <a:cs typeface="+mn-cs"/>
                        </a:rPr>
                        <a:t>Satış Salonu</a:t>
                      </a:r>
                      <a:endParaRPr lang="tr-TR" dirty="0"/>
                    </a:p>
                  </a:txBody>
                  <a:tcPr/>
                </a:tc>
                <a:tc>
                  <a:txBody>
                    <a:bodyPr/>
                    <a:lstStyle/>
                    <a:p>
                      <a:r>
                        <a:rPr lang="tr-TR" dirty="0" smtClean="0"/>
                        <a:t>Tartım</a:t>
                      </a:r>
                      <a:endParaRPr lang="tr-TR" dirty="0"/>
                    </a:p>
                  </a:txBody>
                  <a:tcPr/>
                </a:tc>
                <a:tc>
                  <a:txBody>
                    <a:bodyPr/>
                    <a:lstStyle/>
                    <a:p>
                      <a:r>
                        <a:rPr lang="tr-TR" dirty="0" smtClean="0"/>
                        <a:t>Tescil</a:t>
                      </a:r>
                      <a:endParaRPr lang="tr-TR" dirty="0"/>
                    </a:p>
                  </a:txBody>
                  <a:tcPr/>
                </a:tc>
                <a:tc>
                  <a:txBody>
                    <a:bodyPr/>
                    <a:lstStyle/>
                    <a:p>
                      <a:r>
                        <a:rPr lang="tr-TR" dirty="0" smtClean="0"/>
                        <a:t>Fiyat Tespit ve ilanı</a:t>
                      </a:r>
                      <a:endParaRPr lang="tr-TR" dirty="0"/>
                    </a:p>
                  </a:txBody>
                  <a:tcPr/>
                </a:tc>
                <a:tc>
                  <a:txBody>
                    <a:bodyPr/>
                    <a:lstStyle/>
                    <a:p>
                      <a:r>
                        <a:rPr lang="tr-TR" dirty="0" smtClean="0"/>
                        <a:t>Belge Hizmetleri</a:t>
                      </a:r>
                      <a:endParaRPr lang="tr-TR" dirty="0"/>
                    </a:p>
                  </a:txBody>
                  <a:tcPr/>
                </a:tc>
                <a:tc>
                  <a:txBody>
                    <a:bodyPr/>
                    <a:lstStyle/>
                    <a:p>
                      <a:r>
                        <a:rPr lang="tr-TR" dirty="0" smtClean="0"/>
                        <a:t>Kalite Yönetimi</a:t>
                      </a:r>
                      <a:endParaRPr lang="tr-TR" dirty="0"/>
                    </a:p>
                  </a:txBody>
                  <a:tcPr/>
                </a:tc>
                <a:tc>
                  <a:txBody>
                    <a:bodyPr/>
                    <a:lstStyle/>
                    <a:p>
                      <a:r>
                        <a:rPr lang="tr-TR" dirty="0" smtClean="0"/>
                        <a:t>Etkinlikler</a:t>
                      </a:r>
                      <a:endParaRPr lang="tr-TR" dirty="0"/>
                    </a:p>
                  </a:txBody>
                  <a:tcPr/>
                </a:tc>
                <a:tc>
                  <a:txBody>
                    <a:bodyPr/>
                    <a:lstStyle/>
                    <a:p>
                      <a:r>
                        <a:rPr lang="tr-TR" dirty="0" smtClean="0"/>
                        <a:t>Faaliyetler</a:t>
                      </a:r>
                      <a:endParaRPr lang="tr-TR" dirty="0"/>
                    </a:p>
                  </a:txBody>
                  <a:tcPr/>
                </a:tc>
              </a:tr>
              <a:tr h="1181965">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tr-TR" sz="1800" kern="1200" baseline="0" dirty="0" smtClean="0">
                          <a:solidFill>
                            <a:schemeClr val="dk1"/>
                          </a:solidFill>
                          <a:latin typeface="+mn-lt"/>
                          <a:ea typeface="+mn-ea"/>
                          <a:cs typeface="+mn-cs"/>
                        </a:rPr>
                        <a:t>Akşehir Ticaret ve Sanayi Odası</a:t>
                      </a:r>
                      <a:endParaRPr lang="tr-TR" dirty="0"/>
                    </a:p>
                  </a:txBody>
                  <a:tcPr/>
                </a:tc>
                <a:tc>
                  <a:txBody>
                    <a:bodyPr/>
                    <a:lstStyle/>
                    <a:p>
                      <a:endParaRPr lang="tr-TR" dirty="0"/>
                    </a:p>
                  </a:txBody>
                  <a:tcPr/>
                </a:tc>
                <a:tc>
                  <a:txBody>
                    <a:bodyPr/>
                    <a:lstStyle/>
                    <a:p>
                      <a:endParaRPr lang="tr-TR"/>
                    </a:p>
                  </a:txBody>
                  <a:tcPr/>
                </a:tc>
                <a:tc>
                  <a:txBody>
                    <a:bodyPr/>
                    <a:lstStyle/>
                    <a:p>
                      <a:r>
                        <a:rPr lang="tr-TR" dirty="0" smtClean="0"/>
                        <a:t>X</a:t>
                      </a:r>
                      <a:endParaRPr lang="tr-TR" dirty="0"/>
                    </a:p>
                  </a:txBody>
                  <a:tcPr/>
                </a:tc>
                <a:tc>
                  <a:txBody>
                    <a:bodyPr/>
                    <a:lstStyle/>
                    <a:p>
                      <a:endParaRPr lang="tr-TR"/>
                    </a:p>
                  </a:txBody>
                  <a:tcPr/>
                </a:tc>
                <a:tc>
                  <a:txBody>
                    <a:bodyPr/>
                    <a:lstStyle/>
                    <a:p>
                      <a:r>
                        <a:rPr lang="tr-TR" dirty="0" smtClean="0"/>
                        <a:t>X</a:t>
                      </a:r>
                      <a:endParaRPr lang="tr-TR" dirty="0"/>
                    </a:p>
                  </a:txBody>
                  <a:tcPr/>
                </a:tc>
                <a:tc>
                  <a:txBody>
                    <a:bodyPr/>
                    <a:lstStyle/>
                    <a:p>
                      <a:r>
                        <a:rPr lang="tr-TR" dirty="0" smtClean="0"/>
                        <a:t>X</a:t>
                      </a:r>
                      <a:endParaRPr lang="tr-TR" dirty="0"/>
                    </a:p>
                  </a:txBody>
                  <a:tcPr/>
                </a:tc>
                <a:tc>
                  <a:txBody>
                    <a:bodyPr/>
                    <a:lstStyle/>
                    <a:p>
                      <a:r>
                        <a:rPr lang="tr-TR" dirty="0" smtClean="0"/>
                        <a:t>X</a:t>
                      </a:r>
                      <a:endParaRPr lang="tr-TR" dirty="0"/>
                    </a:p>
                  </a:txBody>
                  <a:tcPr/>
                </a:tc>
                <a:tc>
                  <a:txBody>
                    <a:bodyPr/>
                    <a:lstStyle/>
                    <a:p>
                      <a:r>
                        <a:rPr lang="tr-TR" dirty="0" smtClean="0"/>
                        <a:t>X</a:t>
                      </a:r>
                      <a:endParaRPr lang="tr-TR" dirty="0"/>
                    </a:p>
                  </a:txBody>
                  <a:tcPr/>
                </a:tc>
                <a:tc>
                  <a:txBody>
                    <a:bodyPr/>
                    <a:lstStyle/>
                    <a:p>
                      <a:r>
                        <a:rPr lang="tr-TR" dirty="0" smtClean="0"/>
                        <a:t>X</a:t>
                      </a:r>
                      <a:endParaRPr lang="tr-TR" dirty="0"/>
                    </a:p>
                  </a:txBody>
                  <a:tcPr/>
                </a:tc>
              </a:tr>
              <a:tr h="954593">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tr-TR" dirty="0" smtClean="0"/>
                        <a:t>Akşehir Belediyesi</a:t>
                      </a:r>
                    </a:p>
                    <a:p>
                      <a:endParaRPr lang="tr-TR" dirty="0"/>
                    </a:p>
                  </a:txBody>
                  <a:tcPr/>
                </a:tc>
                <a:tc>
                  <a:txBody>
                    <a:bodyPr/>
                    <a:lstStyle/>
                    <a:p>
                      <a:r>
                        <a:rPr lang="tr-TR" dirty="0" smtClean="0"/>
                        <a:t>X</a:t>
                      </a:r>
                      <a:endParaRPr lang="tr-TR" dirty="0"/>
                    </a:p>
                  </a:txBody>
                  <a:tcPr/>
                </a:tc>
                <a:tc>
                  <a:txBody>
                    <a:bodyPr/>
                    <a:lstStyle/>
                    <a:p>
                      <a:endParaRPr lang="tr-TR"/>
                    </a:p>
                  </a:txBody>
                  <a:tcPr/>
                </a:tc>
                <a:tc>
                  <a:txBody>
                    <a:bodyPr/>
                    <a:lstStyle/>
                    <a:p>
                      <a:r>
                        <a:rPr lang="tr-TR" dirty="0" smtClean="0"/>
                        <a:t>X</a:t>
                      </a:r>
                      <a:endParaRPr lang="tr-TR" dirty="0"/>
                    </a:p>
                  </a:txBody>
                  <a:tcPr/>
                </a:tc>
                <a:tc>
                  <a:txBody>
                    <a:bodyPr/>
                    <a:lstStyle/>
                    <a:p>
                      <a:endParaRPr lang="tr-TR"/>
                    </a:p>
                  </a:txBody>
                  <a:tcPr/>
                </a:tc>
                <a:tc>
                  <a:txBody>
                    <a:bodyPr/>
                    <a:lstStyle/>
                    <a:p>
                      <a:endParaRPr lang="tr-TR"/>
                    </a:p>
                  </a:txBody>
                  <a:tcPr/>
                </a:tc>
                <a:tc>
                  <a:txBody>
                    <a:bodyPr/>
                    <a:lstStyle/>
                    <a:p>
                      <a:r>
                        <a:rPr lang="tr-TR" dirty="0" smtClean="0"/>
                        <a:t>X</a:t>
                      </a:r>
                      <a:endParaRPr lang="tr-TR" dirty="0"/>
                    </a:p>
                  </a:txBody>
                  <a:tcPr/>
                </a:tc>
                <a:tc>
                  <a:txBody>
                    <a:bodyPr/>
                    <a:lstStyle/>
                    <a:p>
                      <a:r>
                        <a:rPr lang="tr-TR" dirty="0" smtClean="0"/>
                        <a:t>X</a:t>
                      </a:r>
                      <a:endParaRPr lang="tr-TR" dirty="0"/>
                    </a:p>
                  </a:txBody>
                  <a:tcPr/>
                </a:tc>
                <a:tc>
                  <a:txBody>
                    <a:bodyPr/>
                    <a:lstStyle/>
                    <a:p>
                      <a:r>
                        <a:rPr lang="tr-TR" dirty="0" smtClean="0"/>
                        <a:t>X</a:t>
                      </a:r>
                      <a:endParaRPr lang="tr-TR" dirty="0"/>
                    </a:p>
                  </a:txBody>
                  <a:tcPr/>
                </a:tc>
                <a:tc>
                  <a:txBody>
                    <a:bodyPr/>
                    <a:lstStyle/>
                    <a:p>
                      <a:r>
                        <a:rPr lang="tr-TR" dirty="0" smtClean="0"/>
                        <a:t>X</a:t>
                      </a:r>
                      <a:endParaRPr lang="tr-TR" dirty="0"/>
                    </a:p>
                  </a:txBody>
                  <a:tcPr/>
                </a:tc>
              </a:tr>
              <a:tr h="954593">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tr-TR" dirty="0" smtClean="0"/>
                        <a:t>Selçuk Üniversitesi</a:t>
                      </a:r>
                    </a:p>
                    <a:p>
                      <a:endParaRPr lang="tr-TR" dirty="0"/>
                    </a:p>
                  </a:txBody>
                  <a:tcPr/>
                </a:tc>
                <a:tc>
                  <a:txBody>
                    <a:bodyPr/>
                    <a:lstStyle/>
                    <a:p>
                      <a:r>
                        <a:rPr lang="tr-TR" dirty="0" smtClean="0"/>
                        <a:t>X</a:t>
                      </a:r>
                      <a:endParaRPr lang="tr-TR" dirty="0"/>
                    </a:p>
                  </a:txBody>
                  <a:tcPr/>
                </a:tc>
                <a:tc>
                  <a:txBody>
                    <a:bodyPr/>
                    <a:lstStyle/>
                    <a:p>
                      <a:endParaRPr lang="tr-TR"/>
                    </a:p>
                  </a:txBody>
                  <a:tcPr/>
                </a:tc>
                <a:tc>
                  <a:txBody>
                    <a:bodyPr/>
                    <a:lstStyle/>
                    <a:p>
                      <a:endParaRPr lang="tr-TR" dirty="0"/>
                    </a:p>
                  </a:txBody>
                  <a:tcPr/>
                </a:tc>
                <a:tc>
                  <a:txBody>
                    <a:bodyPr/>
                    <a:lstStyle/>
                    <a:p>
                      <a:endParaRPr lang="tr-TR" dirty="0"/>
                    </a:p>
                  </a:txBody>
                  <a:tcPr/>
                </a:tc>
                <a:tc>
                  <a:txBody>
                    <a:bodyPr/>
                    <a:lstStyle/>
                    <a:p>
                      <a:r>
                        <a:rPr lang="tr-TR" dirty="0" smtClean="0"/>
                        <a:t>X</a:t>
                      </a:r>
                      <a:endParaRPr lang="tr-TR" dirty="0"/>
                    </a:p>
                  </a:txBody>
                  <a:tcPr/>
                </a:tc>
                <a:tc>
                  <a:txBody>
                    <a:bodyPr/>
                    <a:lstStyle/>
                    <a:p>
                      <a:r>
                        <a:rPr lang="tr-TR" dirty="0" smtClean="0"/>
                        <a:t>X</a:t>
                      </a:r>
                      <a:endParaRPr lang="tr-TR" dirty="0"/>
                    </a:p>
                  </a:txBody>
                  <a:tcPr/>
                </a:tc>
                <a:tc>
                  <a:txBody>
                    <a:bodyPr/>
                    <a:lstStyle/>
                    <a:p>
                      <a:r>
                        <a:rPr lang="tr-TR" dirty="0" smtClean="0"/>
                        <a:t>X</a:t>
                      </a:r>
                      <a:endParaRPr lang="tr-TR" dirty="0"/>
                    </a:p>
                  </a:txBody>
                  <a:tcPr/>
                </a:tc>
                <a:tc>
                  <a:txBody>
                    <a:bodyPr/>
                    <a:lstStyle/>
                    <a:p>
                      <a:r>
                        <a:rPr lang="tr-TR" dirty="0" smtClean="0"/>
                        <a:t>X</a:t>
                      </a:r>
                      <a:endParaRPr lang="tr-TR" dirty="0"/>
                    </a:p>
                  </a:txBody>
                  <a:tcPr/>
                </a:tc>
                <a:tc>
                  <a:txBody>
                    <a:bodyPr/>
                    <a:lstStyle/>
                    <a:p>
                      <a:r>
                        <a:rPr lang="tr-TR" dirty="0" smtClean="0"/>
                        <a:t>X</a:t>
                      </a:r>
                      <a:endParaRPr lang="tr-TR" dirty="0"/>
                    </a:p>
                  </a:txBody>
                  <a:tcPr/>
                </a:tc>
              </a:tr>
              <a:tr h="734302">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tr-TR" dirty="0" smtClean="0"/>
                        <a:t>Müstahsiller</a:t>
                      </a:r>
                    </a:p>
                    <a:p>
                      <a:endParaRPr lang="tr-TR" dirty="0"/>
                    </a:p>
                  </a:txBody>
                  <a:tcPr/>
                </a:tc>
                <a:tc>
                  <a:txBody>
                    <a:bodyPr/>
                    <a:lstStyle/>
                    <a:p>
                      <a:r>
                        <a:rPr lang="tr-TR" dirty="0" smtClean="0"/>
                        <a:t>X</a:t>
                      </a:r>
                      <a:endParaRPr lang="tr-TR" dirty="0"/>
                    </a:p>
                  </a:txBody>
                  <a:tcPr/>
                </a:tc>
                <a:tc>
                  <a:txBody>
                    <a:bodyPr/>
                    <a:lstStyle/>
                    <a:p>
                      <a:r>
                        <a:rPr lang="tr-TR" dirty="0" smtClean="0"/>
                        <a:t>X</a:t>
                      </a:r>
                      <a:endParaRPr lang="tr-TR" dirty="0"/>
                    </a:p>
                  </a:txBody>
                  <a:tcPr/>
                </a:tc>
                <a:tc>
                  <a:txBody>
                    <a:bodyPr/>
                    <a:lstStyle/>
                    <a:p>
                      <a:r>
                        <a:rPr lang="tr-TR" dirty="0" smtClean="0"/>
                        <a:t>X</a:t>
                      </a:r>
                      <a:endParaRPr lang="tr-TR" dirty="0"/>
                    </a:p>
                  </a:txBody>
                  <a:tcPr/>
                </a:tc>
                <a:tc>
                  <a:txBody>
                    <a:bodyPr/>
                    <a:lstStyle/>
                    <a:p>
                      <a:r>
                        <a:rPr lang="tr-TR" dirty="0" smtClean="0"/>
                        <a:t>X</a:t>
                      </a:r>
                      <a:endParaRPr lang="tr-TR" dirty="0"/>
                    </a:p>
                  </a:txBody>
                  <a:tcPr/>
                </a:tc>
                <a:tc>
                  <a:txBody>
                    <a:bodyPr/>
                    <a:lstStyle/>
                    <a:p>
                      <a:r>
                        <a:rPr lang="tr-TR" dirty="0" smtClean="0"/>
                        <a:t>X</a:t>
                      </a:r>
                      <a:endParaRPr lang="tr-TR" dirty="0"/>
                    </a:p>
                  </a:txBody>
                  <a:tcPr/>
                </a:tc>
                <a:tc>
                  <a:txBody>
                    <a:bodyPr/>
                    <a:lstStyle/>
                    <a:p>
                      <a:r>
                        <a:rPr lang="tr-TR" dirty="0" smtClean="0"/>
                        <a:t>X</a:t>
                      </a:r>
                      <a:endParaRPr lang="tr-TR" dirty="0"/>
                    </a:p>
                  </a:txBody>
                  <a:tcPr/>
                </a:tc>
                <a:tc>
                  <a:txBody>
                    <a:bodyPr/>
                    <a:lstStyle/>
                    <a:p>
                      <a:r>
                        <a:rPr lang="tr-TR" dirty="0" smtClean="0"/>
                        <a:t>X</a:t>
                      </a:r>
                      <a:endParaRPr lang="tr-TR" dirty="0"/>
                    </a:p>
                  </a:txBody>
                  <a:tcPr/>
                </a:tc>
                <a:tc>
                  <a:txBody>
                    <a:bodyPr/>
                    <a:lstStyle/>
                    <a:p>
                      <a:r>
                        <a:rPr lang="tr-TR" dirty="0" smtClean="0"/>
                        <a:t>X</a:t>
                      </a:r>
                      <a:endParaRPr lang="tr-TR" dirty="0"/>
                    </a:p>
                  </a:txBody>
                  <a:tcPr/>
                </a:tc>
                <a:tc>
                  <a:txBody>
                    <a:bodyPr/>
                    <a:lstStyle/>
                    <a:p>
                      <a:r>
                        <a:rPr lang="tr-TR" dirty="0" smtClean="0"/>
                        <a:t>X</a:t>
                      </a:r>
                      <a:endParaRPr lang="tr-TR" dirty="0"/>
                    </a:p>
                  </a:txBody>
                  <a:tcPr/>
                </a:tc>
              </a:tr>
              <a:tr h="516196">
                <a:tc>
                  <a:txBody>
                    <a:bodyPr/>
                    <a:lstStyle/>
                    <a:p>
                      <a:r>
                        <a:rPr lang="tr-TR" dirty="0" smtClean="0"/>
                        <a:t>SGK</a:t>
                      </a:r>
                      <a:endParaRPr lang="tr-TR" dirty="0"/>
                    </a:p>
                  </a:txBody>
                  <a:tcPr/>
                </a:tc>
                <a:tc>
                  <a:txBody>
                    <a:bodyPr/>
                    <a:lstStyle/>
                    <a:p>
                      <a:endParaRPr lang="tr-TR"/>
                    </a:p>
                  </a:txBody>
                  <a:tcPr/>
                </a:tc>
                <a:tc>
                  <a:txBody>
                    <a:bodyPr/>
                    <a:lstStyle/>
                    <a:p>
                      <a:endParaRPr lang="tr-TR"/>
                    </a:p>
                  </a:txBody>
                  <a:tcPr/>
                </a:tc>
                <a:tc>
                  <a:txBody>
                    <a:bodyPr/>
                    <a:lstStyle/>
                    <a:p>
                      <a:endParaRPr lang="tr-TR"/>
                    </a:p>
                  </a:txBody>
                  <a:tcPr/>
                </a:tc>
                <a:tc>
                  <a:txBody>
                    <a:bodyPr/>
                    <a:lstStyle/>
                    <a:p>
                      <a:endParaRPr lang="tr-TR"/>
                    </a:p>
                  </a:txBody>
                  <a:tcPr/>
                </a:tc>
                <a:tc>
                  <a:txBody>
                    <a:bodyPr/>
                    <a:lstStyle/>
                    <a:p>
                      <a:endParaRPr lang="tr-TR"/>
                    </a:p>
                  </a:txBody>
                  <a:tcPr/>
                </a:tc>
                <a:tc>
                  <a:txBody>
                    <a:bodyPr/>
                    <a:lstStyle/>
                    <a:p>
                      <a:endParaRPr lang="tr-TR"/>
                    </a:p>
                  </a:txBody>
                  <a:tcPr/>
                </a:tc>
                <a:tc>
                  <a:txBody>
                    <a:bodyPr/>
                    <a:lstStyle/>
                    <a:p>
                      <a:r>
                        <a:rPr lang="tr-TR" dirty="0" smtClean="0"/>
                        <a:t>X</a:t>
                      </a:r>
                      <a:endParaRPr lang="tr-TR" dirty="0"/>
                    </a:p>
                  </a:txBody>
                  <a:tcPr/>
                </a:tc>
                <a:tc>
                  <a:txBody>
                    <a:bodyPr/>
                    <a:lstStyle/>
                    <a:p>
                      <a:endParaRPr lang="tr-TR"/>
                    </a:p>
                  </a:txBody>
                  <a:tcPr/>
                </a:tc>
                <a:tc>
                  <a:txBody>
                    <a:bodyPr/>
                    <a:lstStyle/>
                    <a:p>
                      <a:endParaRPr lang="tr-TR"/>
                    </a:p>
                  </a:txBody>
                  <a:tcPr/>
                </a:tc>
              </a:tr>
              <a:tr h="516196">
                <a:tc>
                  <a:txBody>
                    <a:bodyPr/>
                    <a:lstStyle/>
                    <a:p>
                      <a:r>
                        <a:rPr lang="tr-TR" dirty="0" smtClean="0"/>
                        <a:t>Vergi Dairesi</a:t>
                      </a:r>
                      <a:endParaRPr lang="tr-TR" dirty="0"/>
                    </a:p>
                  </a:txBody>
                  <a:tcPr/>
                </a:tc>
                <a:tc>
                  <a:txBody>
                    <a:bodyPr/>
                    <a:lstStyle/>
                    <a:p>
                      <a:endParaRPr lang="tr-TR"/>
                    </a:p>
                  </a:txBody>
                  <a:tcPr/>
                </a:tc>
                <a:tc>
                  <a:txBody>
                    <a:bodyPr/>
                    <a:lstStyle/>
                    <a:p>
                      <a:endParaRPr lang="tr-TR"/>
                    </a:p>
                  </a:txBody>
                  <a:tcPr/>
                </a:tc>
                <a:tc>
                  <a:txBody>
                    <a:bodyPr/>
                    <a:lstStyle/>
                    <a:p>
                      <a:endParaRPr lang="tr-TR"/>
                    </a:p>
                  </a:txBody>
                  <a:tcPr/>
                </a:tc>
                <a:tc>
                  <a:txBody>
                    <a:bodyPr/>
                    <a:lstStyle/>
                    <a:p>
                      <a:endParaRPr lang="tr-TR"/>
                    </a:p>
                  </a:txBody>
                  <a:tcPr/>
                </a:tc>
                <a:tc>
                  <a:txBody>
                    <a:bodyPr/>
                    <a:lstStyle/>
                    <a:p>
                      <a:endParaRPr lang="tr-TR"/>
                    </a:p>
                  </a:txBody>
                  <a:tcPr/>
                </a:tc>
                <a:tc>
                  <a:txBody>
                    <a:bodyPr/>
                    <a:lstStyle/>
                    <a:p>
                      <a:r>
                        <a:rPr lang="tr-TR" dirty="0" smtClean="0"/>
                        <a:t>X</a:t>
                      </a:r>
                      <a:endParaRPr lang="tr-TR" dirty="0"/>
                    </a:p>
                  </a:txBody>
                  <a:tcPr/>
                </a:tc>
                <a:tc>
                  <a:txBody>
                    <a:bodyPr/>
                    <a:lstStyle/>
                    <a:p>
                      <a:r>
                        <a:rPr lang="tr-TR" dirty="0" smtClean="0"/>
                        <a:t>X</a:t>
                      </a:r>
                      <a:endParaRPr lang="tr-TR" dirty="0"/>
                    </a:p>
                  </a:txBody>
                  <a:tcPr/>
                </a:tc>
                <a:tc>
                  <a:txBody>
                    <a:bodyPr/>
                    <a:lstStyle/>
                    <a:p>
                      <a:endParaRPr lang="tr-TR"/>
                    </a:p>
                  </a:txBody>
                  <a:tcPr/>
                </a:tc>
                <a:tc>
                  <a:txBody>
                    <a:bodyPr/>
                    <a:lstStyle/>
                    <a:p>
                      <a:endParaRPr lang="tr-TR"/>
                    </a:p>
                  </a:txBody>
                  <a:tcPr/>
                </a:tc>
              </a:tr>
              <a:tr h="516196">
                <a:tc>
                  <a:txBody>
                    <a:bodyPr/>
                    <a:lstStyle/>
                    <a:p>
                      <a:r>
                        <a:rPr lang="tr-TR" dirty="0" smtClean="0"/>
                        <a:t>Basın</a:t>
                      </a:r>
                      <a:endParaRPr lang="tr-TR" dirty="0"/>
                    </a:p>
                  </a:txBody>
                  <a:tcPr/>
                </a:tc>
                <a:tc>
                  <a:txBody>
                    <a:bodyPr/>
                    <a:lstStyle/>
                    <a:p>
                      <a:endParaRPr lang="tr-TR"/>
                    </a:p>
                  </a:txBody>
                  <a:tcPr/>
                </a:tc>
                <a:tc>
                  <a:txBody>
                    <a:bodyPr/>
                    <a:lstStyle/>
                    <a:p>
                      <a:endParaRPr lang="tr-TR"/>
                    </a:p>
                  </a:txBody>
                  <a:tcPr/>
                </a:tc>
                <a:tc>
                  <a:txBody>
                    <a:bodyPr/>
                    <a:lstStyle/>
                    <a:p>
                      <a:endParaRPr lang="tr-TR"/>
                    </a:p>
                  </a:txBody>
                  <a:tcPr/>
                </a:tc>
                <a:tc>
                  <a:txBody>
                    <a:bodyPr/>
                    <a:lstStyle/>
                    <a:p>
                      <a:endParaRPr lang="tr-TR" dirty="0"/>
                    </a:p>
                  </a:txBody>
                  <a:tcPr/>
                </a:tc>
                <a:tc>
                  <a:txBody>
                    <a:bodyPr/>
                    <a:lstStyle/>
                    <a:p>
                      <a:r>
                        <a:rPr lang="tr-TR" dirty="0" smtClean="0"/>
                        <a:t>X</a:t>
                      </a:r>
                      <a:endParaRPr lang="tr-TR" dirty="0"/>
                    </a:p>
                  </a:txBody>
                  <a:tcPr/>
                </a:tc>
                <a:tc>
                  <a:txBody>
                    <a:bodyPr/>
                    <a:lstStyle/>
                    <a:p>
                      <a:endParaRPr lang="tr-TR"/>
                    </a:p>
                  </a:txBody>
                  <a:tcPr/>
                </a:tc>
                <a:tc>
                  <a:txBody>
                    <a:bodyPr/>
                    <a:lstStyle/>
                    <a:p>
                      <a:r>
                        <a:rPr lang="tr-TR" dirty="0" smtClean="0"/>
                        <a:t>X</a:t>
                      </a:r>
                      <a:endParaRPr lang="tr-TR" dirty="0"/>
                    </a:p>
                  </a:txBody>
                  <a:tcPr/>
                </a:tc>
                <a:tc>
                  <a:txBody>
                    <a:bodyPr/>
                    <a:lstStyle/>
                    <a:p>
                      <a:r>
                        <a:rPr lang="tr-TR" dirty="0" smtClean="0"/>
                        <a:t>X</a:t>
                      </a:r>
                      <a:endParaRPr lang="tr-TR" dirty="0"/>
                    </a:p>
                  </a:txBody>
                  <a:tcPr/>
                </a:tc>
                <a:tc>
                  <a:txBody>
                    <a:bodyPr/>
                    <a:lstStyle/>
                    <a:p>
                      <a:r>
                        <a:rPr lang="tr-TR" dirty="0" smtClean="0"/>
                        <a:t>X</a:t>
                      </a:r>
                      <a:endParaRPr lang="tr-TR" dirty="0"/>
                    </a:p>
                  </a:txBody>
                  <a:tcPr/>
                </a:tc>
              </a:tr>
            </a:tbl>
          </a:graphicData>
        </a:graphic>
      </p:graphicFrame>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ctrTitle" idx="4294967295"/>
          </p:nvPr>
        </p:nvSpPr>
        <p:spPr>
          <a:xfrm>
            <a:off x="0" y="2130425"/>
            <a:ext cx="7772400" cy="1470025"/>
          </a:xfrm>
        </p:spPr>
        <p:txBody>
          <a:bodyPr>
            <a:normAutofit fontScale="90000"/>
          </a:bodyPr>
          <a:lstStyle/>
          <a:p>
            <a:r>
              <a:rPr lang="tr-TR" b="1" dirty="0" smtClean="0"/>
              <a:t/>
            </a:r>
            <a:br>
              <a:rPr lang="tr-TR" b="1" dirty="0" smtClean="0"/>
            </a:br>
            <a:r>
              <a:rPr lang="tr-TR" b="1" dirty="0" smtClean="0"/>
              <a:t/>
            </a:r>
            <a:br>
              <a:rPr lang="tr-TR" b="1" dirty="0" smtClean="0"/>
            </a:br>
            <a:endParaRPr lang="tr-TR" dirty="0">
              <a:solidFill>
                <a:srgbClr val="FF0000"/>
              </a:solidFill>
            </a:endParaRPr>
          </a:p>
        </p:txBody>
      </p:sp>
      <p:graphicFrame>
        <p:nvGraphicFramePr>
          <p:cNvPr id="3" name="2 Tablo"/>
          <p:cNvGraphicFramePr>
            <a:graphicFrameLocks noGrp="1"/>
          </p:cNvGraphicFramePr>
          <p:nvPr/>
        </p:nvGraphicFramePr>
        <p:xfrm>
          <a:off x="214286" y="142852"/>
          <a:ext cx="8786870" cy="5385435"/>
        </p:xfrm>
        <a:graphic>
          <a:graphicData uri="http://schemas.openxmlformats.org/drawingml/2006/table">
            <a:tbl>
              <a:tblPr firstRow="1" bandRow="1">
                <a:tableStyleId>{5C22544A-7EE6-4342-B048-85BDC9FD1C3A}</a:tableStyleId>
              </a:tblPr>
              <a:tblGrid>
                <a:gridCol w="1000128"/>
                <a:gridCol w="757246"/>
                <a:gridCol w="878687"/>
                <a:gridCol w="878687"/>
                <a:gridCol w="878687"/>
                <a:gridCol w="878687"/>
                <a:gridCol w="878687"/>
                <a:gridCol w="878687"/>
                <a:gridCol w="878687"/>
                <a:gridCol w="878687"/>
              </a:tblGrid>
              <a:tr h="545465">
                <a:tc>
                  <a:txBody>
                    <a:bodyPr/>
                    <a:lstStyle/>
                    <a:p>
                      <a:endParaRPr lang="tr-TR"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tr-TR" sz="1800" b="1" kern="1200" baseline="0" dirty="0" err="1" smtClean="0">
                          <a:solidFill>
                            <a:schemeClr val="lt1"/>
                          </a:solidFill>
                          <a:latin typeface="+mn-lt"/>
                          <a:ea typeface="+mn-ea"/>
                          <a:cs typeface="+mn-cs"/>
                        </a:rPr>
                        <a:t>Laboratuvar</a:t>
                      </a:r>
                      <a:r>
                        <a:rPr lang="tr-TR" sz="1800" b="1" kern="1200" baseline="0" dirty="0" smtClean="0">
                          <a:solidFill>
                            <a:schemeClr val="lt1"/>
                          </a:solidFill>
                          <a:latin typeface="+mn-lt"/>
                          <a:ea typeface="+mn-ea"/>
                          <a:cs typeface="+mn-cs"/>
                        </a:rPr>
                        <a:t>  </a:t>
                      </a:r>
                      <a:endParaRPr lang="tr-TR" dirty="0" smtClean="0"/>
                    </a:p>
                    <a:p>
                      <a:endParaRPr lang="tr-TR"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tr-TR" sz="1800" b="1" kern="1200" baseline="0" dirty="0" smtClean="0">
                          <a:solidFill>
                            <a:schemeClr val="lt1"/>
                          </a:solidFill>
                          <a:latin typeface="+mn-lt"/>
                          <a:ea typeface="+mn-ea"/>
                          <a:cs typeface="+mn-cs"/>
                        </a:rPr>
                        <a:t>Satış Salonu</a:t>
                      </a:r>
                      <a:endParaRPr lang="tr-TR" dirty="0" smtClean="0"/>
                    </a:p>
                    <a:p>
                      <a:endParaRPr lang="tr-TR" dirty="0"/>
                    </a:p>
                  </a:txBody>
                  <a:tcPr/>
                </a:tc>
                <a:tc>
                  <a:txBody>
                    <a:bodyPr/>
                    <a:lstStyle/>
                    <a:p>
                      <a:r>
                        <a:rPr lang="tr-TR" dirty="0" smtClean="0"/>
                        <a:t>Tartım</a:t>
                      </a:r>
                      <a:endParaRPr lang="tr-TR" dirty="0"/>
                    </a:p>
                  </a:txBody>
                  <a:tcPr/>
                </a:tc>
                <a:tc>
                  <a:txBody>
                    <a:bodyPr/>
                    <a:lstStyle/>
                    <a:p>
                      <a:r>
                        <a:rPr lang="tr-TR" dirty="0" smtClean="0"/>
                        <a:t>Tescil</a:t>
                      </a:r>
                      <a:endParaRPr lang="tr-TR"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tr-TR" dirty="0" smtClean="0"/>
                        <a:t>Fiyat Tespit ve ilanı</a:t>
                      </a:r>
                      <a:endParaRPr lang="tr-TR"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tr-TR" dirty="0" smtClean="0"/>
                        <a:t>Belge Hizmetleri</a:t>
                      </a:r>
                      <a:endParaRPr lang="tr-TR"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tr-TR" dirty="0" smtClean="0"/>
                        <a:t>Kalite Yönetimi</a:t>
                      </a:r>
                      <a:endParaRPr lang="tr-TR" dirty="0"/>
                    </a:p>
                  </a:txBody>
                  <a:tcPr/>
                </a:tc>
                <a:tc>
                  <a:txBody>
                    <a:bodyPr/>
                    <a:lstStyle/>
                    <a:p>
                      <a:r>
                        <a:rPr lang="tr-TR" dirty="0" smtClean="0"/>
                        <a:t>Etkinlikler</a:t>
                      </a:r>
                      <a:endParaRPr lang="tr-TR" dirty="0"/>
                    </a:p>
                  </a:txBody>
                  <a:tcPr/>
                </a:tc>
                <a:tc>
                  <a:txBody>
                    <a:bodyPr/>
                    <a:lstStyle/>
                    <a:p>
                      <a:r>
                        <a:rPr lang="tr-TR" dirty="0" smtClean="0"/>
                        <a:t>Faaliyetler</a:t>
                      </a:r>
                      <a:endParaRPr lang="tr-TR" dirty="0"/>
                    </a:p>
                  </a:txBody>
                  <a:tcPr/>
                </a:tc>
              </a:tr>
              <a:tr h="545465">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tr-TR" dirty="0" smtClean="0"/>
                        <a:t>Borsa Meclisi</a:t>
                      </a:r>
                      <a:endParaRPr lang="tr-TR" dirty="0"/>
                    </a:p>
                  </a:txBody>
                  <a:tcPr/>
                </a:tc>
                <a:tc>
                  <a:txBody>
                    <a:bodyPr/>
                    <a:lstStyle/>
                    <a:p>
                      <a:r>
                        <a:rPr lang="tr-TR" dirty="0" smtClean="0"/>
                        <a:t>X</a:t>
                      </a:r>
                      <a:endParaRPr lang="tr-TR" dirty="0"/>
                    </a:p>
                  </a:txBody>
                  <a:tcPr/>
                </a:tc>
                <a:tc>
                  <a:txBody>
                    <a:bodyPr/>
                    <a:lstStyle/>
                    <a:p>
                      <a:r>
                        <a:rPr lang="tr-TR" dirty="0" smtClean="0"/>
                        <a:t>X</a:t>
                      </a:r>
                      <a:endParaRPr lang="tr-TR" dirty="0"/>
                    </a:p>
                  </a:txBody>
                  <a:tcPr/>
                </a:tc>
                <a:tc>
                  <a:txBody>
                    <a:bodyPr/>
                    <a:lstStyle/>
                    <a:p>
                      <a:r>
                        <a:rPr lang="tr-TR" dirty="0" smtClean="0"/>
                        <a:t>X</a:t>
                      </a:r>
                      <a:endParaRPr lang="tr-TR" dirty="0"/>
                    </a:p>
                  </a:txBody>
                  <a:tcPr/>
                </a:tc>
                <a:tc>
                  <a:txBody>
                    <a:bodyPr/>
                    <a:lstStyle/>
                    <a:p>
                      <a:r>
                        <a:rPr lang="tr-TR" dirty="0" smtClean="0"/>
                        <a:t>X</a:t>
                      </a:r>
                      <a:endParaRPr lang="tr-TR" dirty="0"/>
                    </a:p>
                  </a:txBody>
                  <a:tcPr/>
                </a:tc>
                <a:tc>
                  <a:txBody>
                    <a:bodyPr/>
                    <a:lstStyle/>
                    <a:p>
                      <a:r>
                        <a:rPr lang="tr-TR" dirty="0" smtClean="0"/>
                        <a:t>X</a:t>
                      </a:r>
                      <a:endParaRPr lang="tr-TR" dirty="0"/>
                    </a:p>
                  </a:txBody>
                  <a:tcPr/>
                </a:tc>
                <a:tc>
                  <a:txBody>
                    <a:bodyPr/>
                    <a:lstStyle/>
                    <a:p>
                      <a:r>
                        <a:rPr lang="tr-TR" dirty="0" smtClean="0"/>
                        <a:t>X</a:t>
                      </a:r>
                      <a:endParaRPr lang="tr-TR" dirty="0"/>
                    </a:p>
                  </a:txBody>
                  <a:tcPr/>
                </a:tc>
                <a:tc>
                  <a:txBody>
                    <a:bodyPr/>
                    <a:lstStyle/>
                    <a:p>
                      <a:r>
                        <a:rPr lang="tr-TR" dirty="0" smtClean="0"/>
                        <a:t>X</a:t>
                      </a:r>
                      <a:endParaRPr lang="tr-TR" dirty="0"/>
                    </a:p>
                  </a:txBody>
                  <a:tcPr/>
                </a:tc>
                <a:tc>
                  <a:txBody>
                    <a:bodyPr/>
                    <a:lstStyle/>
                    <a:p>
                      <a:r>
                        <a:rPr lang="tr-TR" dirty="0" smtClean="0"/>
                        <a:t>X</a:t>
                      </a:r>
                      <a:endParaRPr lang="tr-TR" dirty="0"/>
                    </a:p>
                  </a:txBody>
                  <a:tcPr/>
                </a:tc>
                <a:tc>
                  <a:txBody>
                    <a:bodyPr/>
                    <a:lstStyle/>
                    <a:p>
                      <a:r>
                        <a:rPr lang="tr-TR" dirty="0" smtClean="0"/>
                        <a:t>X</a:t>
                      </a:r>
                      <a:endParaRPr lang="tr-TR" dirty="0"/>
                    </a:p>
                  </a:txBody>
                  <a:tcPr/>
                </a:tc>
              </a:tr>
              <a:tr h="545465">
                <a:tc>
                  <a:txBody>
                    <a:bodyPr/>
                    <a:lstStyle/>
                    <a:p>
                      <a:r>
                        <a:rPr lang="tr-TR" dirty="0" smtClean="0"/>
                        <a:t>Yönetim Kurulu</a:t>
                      </a:r>
                      <a:endParaRPr lang="tr-TR" dirty="0"/>
                    </a:p>
                  </a:txBody>
                  <a:tcPr/>
                </a:tc>
                <a:tc>
                  <a:txBody>
                    <a:bodyPr/>
                    <a:lstStyle/>
                    <a:p>
                      <a:r>
                        <a:rPr lang="tr-TR" dirty="0" smtClean="0"/>
                        <a:t>X</a:t>
                      </a:r>
                      <a:endParaRPr lang="tr-TR" dirty="0"/>
                    </a:p>
                  </a:txBody>
                  <a:tcPr/>
                </a:tc>
                <a:tc>
                  <a:txBody>
                    <a:bodyPr/>
                    <a:lstStyle/>
                    <a:p>
                      <a:r>
                        <a:rPr lang="tr-TR" dirty="0" smtClean="0"/>
                        <a:t>X</a:t>
                      </a:r>
                      <a:endParaRPr lang="tr-TR" dirty="0"/>
                    </a:p>
                  </a:txBody>
                  <a:tcPr/>
                </a:tc>
                <a:tc>
                  <a:txBody>
                    <a:bodyPr/>
                    <a:lstStyle/>
                    <a:p>
                      <a:r>
                        <a:rPr lang="tr-TR" dirty="0" smtClean="0"/>
                        <a:t>X</a:t>
                      </a:r>
                      <a:endParaRPr lang="tr-TR" dirty="0"/>
                    </a:p>
                  </a:txBody>
                  <a:tcPr/>
                </a:tc>
                <a:tc>
                  <a:txBody>
                    <a:bodyPr/>
                    <a:lstStyle/>
                    <a:p>
                      <a:r>
                        <a:rPr lang="tr-TR" dirty="0" smtClean="0"/>
                        <a:t>X</a:t>
                      </a:r>
                      <a:endParaRPr lang="tr-TR" dirty="0"/>
                    </a:p>
                  </a:txBody>
                  <a:tcPr/>
                </a:tc>
                <a:tc>
                  <a:txBody>
                    <a:bodyPr/>
                    <a:lstStyle/>
                    <a:p>
                      <a:r>
                        <a:rPr lang="tr-TR" dirty="0" smtClean="0"/>
                        <a:t>X</a:t>
                      </a:r>
                      <a:endParaRPr lang="tr-TR" dirty="0"/>
                    </a:p>
                  </a:txBody>
                  <a:tcPr/>
                </a:tc>
                <a:tc>
                  <a:txBody>
                    <a:bodyPr/>
                    <a:lstStyle/>
                    <a:p>
                      <a:r>
                        <a:rPr lang="tr-TR" dirty="0" smtClean="0"/>
                        <a:t>X</a:t>
                      </a:r>
                      <a:endParaRPr lang="tr-TR" dirty="0"/>
                    </a:p>
                  </a:txBody>
                  <a:tcPr/>
                </a:tc>
                <a:tc>
                  <a:txBody>
                    <a:bodyPr/>
                    <a:lstStyle/>
                    <a:p>
                      <a:r>
                        <a:rPr lang="tr-TR" dirty="0" smtClean="0"/>
                        <a:t>X</a:t>
                      </a:r>
                      <a:endParaRPr lang="tr-TR" dirty="0"/>
                    </a:p>
                  </a:txBody>
                  <a:tcPr/>
                </a:tc>
                <a:tc>
                  <a:txBody>
                    <a:bodyPr/>
                    <a:lstStyle/>
                    <a:p>
                      <a:r>
                        <a:rPr lang="tr-TR" dirty="0" smtClean="0"/>
                        <a:t>X</a:t>
                      </a:r>
                      <a:endParaRPr lang="tr-TR" dirty="0"/>
                    </a:p>
                  </a:txBody>
                  <a:tcPr/>
                </a:tc>
                <a:tc>
                  <a:txBody>
                    <a:bodyPr/>
                    <a:lstStyle/>
                    <a:p>
                      <a:r>
                        <a:rPr lang="tr-TR" dirty="0" smtClean="0"/>
                        <a:t>X</a:t>
                      </a:r>
                      <a:endParaRPr lang="tr-TR" dirty="0"/>
                    </a:p>
                  </a:txBody>
                  <a:tcPr/>
                </a:tc>
              </a:tr>
              <a:tr h="545465">
                <a:tc>
                  <a:txBody>
                    <a:bodyPr/>
                    <a:lstStyle/>
                    <a:p>
                      <a:r>
                        <a:rPr lang="tr-TR" dirty="0" smtClean="0"/>
                        <a:t>Çalışanlar</a:t>
                      </a:r>
                      <a:endParaRPr lang="tr-TR" dirty="0"/>
                    </a:p>
                  </a:txBody>
                  <a:tcPr/>
                </a:tc>
                <a:tc>
                  <a:txBody>
                    <a:bodyPr/>
                    <a:lstStyle/>
                    <a:p>
                      <a:endParaRPr lang="tr-TR" dirty="0"/>
                    </a:p>
                  </a:txBody>
                  <a:tcPr/>
                </a:tc>
                <a:tc>
                  <a:txBody>
                    <a:bodyPr/>
                    <a:lstStyle/>
                    <a:p>
                      <a:endParaRPr lang="tr-TR" dirty="0"/>
                    </a:p>
                  </a:txBody>
                  <a:tcPr/>
                </a:tc>
                <a:tc>
                  <a:txBody>
                    <a:bodyPr/>
                    <a:lstStyle/>
                    <a:p>
                      <a:endParaRPr lang="tr-TR" dirty="0"/>
                    </a:p>
                  </a:txBody>
                  <a:tcPr/>
                </a:tc>
                <a:tc>
                  <a:txBody>
                    <a:bodyPr/>
                    <a:lstStyle/>
                    <a:p>
                      <a:endParaRPr lang="tr-TR" dirty="0"/>
                    </a:p>
                  </a:txBody>
                  <a:tcPr/>
                </a:tc>
                <a:tc>
                  <a:txBody>
                    <a:bodyPr/>
                    <a:lstStyle/>
                    <a:p>
                      <a:r>
                        <a:rPr lang="tr-TR" dirty="0" smtClean="0"/>
                        <a:t>X</a:t>
                      </a:r>
                      <a:endParaRPr lang="tr-TR" dirty="0"/>
                    </a:p>
                  </a:txBody>
                  <a:tcPr/>
                </a:tc>
                <a:tc>
                  <a:txBody>
                    <a:bodyPr/>
                    <a:lstStyle/>
                    <a:p>
                      <a:r>
                        <a:rPr lang="tr-TR" dirty="0" smtClean="0"/>
                        <a:t>X</a:t>
                      </a:r>
                      <a:endParaRPr lang="tr-TR" dirty="0"/>
                    </a:p>
                  </a:txBody>
                  <a:tcPr/>
                </a:tc>
                <a:tc>
                  <a:txBody>
                    <a:bodyPr/>
                    <a:lstStyle/>
                    <a:p>
                      <a:r>
                        <a:rPr lang="tr-TR" dirty="0" smtClean="0"/>
                        <a:t>X</a:t>
                      </a:r>
                      <a:endParaRPr lang="tr-TR" dirty="0"/>
                    </a:p>
                  </a:txBody>
                  <a:tcPr/>
                </a:tc>
                <a:tc>
                  <a:txBody>
                    <a:bodyPr/>
                    <a:lstStyle/>
                    <a:p>
                      <a:r>
                        <a:rPr lang="tr-TR" dirty="0" smtClean="0"/>
                        <a:t>X</a:t>
                      </a:r>
                      <a:endParaRPr lang="tr-TR" dirty="0"/>
                    </a:p>
                  </a:txBody>
                  <a:tcPr/>
                </a:tc>
                <a:tc>
                  <a:txBody>
                    <a:bodyPr/>
                    <a:lstStyle/>
                    <a:p>
                      <a:r>
                        <a:rPr lang="tr-TR" dirty="0" smtClean="0"/>
                        <a:t>X</a:t>
                      </a:r>
                      <a:endParaRPr lang="tr-TR" dirty="0"/>
                    </a:p>
                  </a:txBody>
                  <a:tcPr/>
                </a:tc>
              </a:tr>
              <a:tr h="545465">
                <a:tc>
                  <a:txBody>
                    <a:bodyPr/>
                    <a:lstStyle/>
                    <a:p>
                      <a:r>
                        <a:rPr lang="tr-TR" dirty="0" smtClean="0"/>
                        <a:t>TOBB</a:t>
                      </a:r>
                      <a:endParaRPr lang="tr-TR" dirty="0"/>
                    </a:p>
                  </a:txBody>
                  <a:tcPr/>
                </a:tc>
                <a:tc>
                  <a:txBody>
                    <a:bodyPr/>
                    <a:lstStyle/>
                    <a:p>
                      <a:endParaRPr lang="tr-TR" dirty="0"/>
                    </a:p>
                  </a:txBody>
                  <a:tcPr/>
                </a:tc>
                <a:tc>
                  <a:txBody>
                    <a:bodyPr/>
                    <a:lstStyle/>
                    <a:p>
                      <a:endParaRPr lang="tr-TR" dirty="0"/>
                    </a:p>
                  </a:txBody>
                  <a:tcPr/>
                </a:tc>
                <a:tc>
                  <a:txBody>
                    <a:bodyPr/>
                    <a:lstStyle/>
                    <a:p>
                      <a:endParaRPr lang="tr-TR"/>
                    </a:p>
                  </a:txBody>
                  <a:tcPr/>
                </a:tc>
                <a:tc>
                  <a:txBody>
                    <a:bodyPr/>
                    <a:lstStyle/>
                    <a:p>
                      <a:r>
                        <a:rPr lang="tr-TR" dirty="0" smtClean="0"/>
                        <a:t>X</a:t>
                      </a:r>
                      <a:endParaRPr lang="tr-TR" dirty="0"/>
                    </a:p>
                  </a:txBody>
                  <a:tcPr/>
                </a:tc>
                <a:tc>
                  <a:txBody>
                    <a:bodyPr/>
                    <a:lstStyle/>
                    <a:p>
                      <a:r>
                        <a:rPr lang="tr-TR" dirty="0" smtClean="0"/>
                        <a:t>X</a:t>
                      </a:r>
                      <a:endParaRPr lang="tr-TR" dirty="0"/>
                    </a:p>
                  </a:txBody>
                  <a:tcPr/>
                </a:tc>
                <a:tc>
                  <a:txBody>
                    <a:bodyPr/>
                    <a:lstStyle/>
                    <a:p>
                      <a:r>
                        <a:rPr lang="tr-TR" dirty="0" smtClean="0"/>
                        <a:t>X</a:t>
                      </a:r>
                      <a:endParaRPr lang="tr-TR" dirty="0"/>
                    </a:p>
                  </a:txBody>
                  <a:tcPr/>
                </a:tc>
                <a:tc>
                  <a:txBody>
                    <a:bodyPr/>
                    <a:lstStyle/>
                    <a:p>
                      <a:r>
                        <a:rPr lang="tr-TR" dirty="0" smtClean="0"/>
                        <a:t>X</a:t>
                      </a:r>
                      <a:endParaRPr lang="tr-TR" dirty="0"/>
                    </a:p>
                  </a:txBody>
                  <a:tcPr/>
                </a:tc>
                <a:tc>
                  <a:txBody>
                    <a:bodyPr/>
                    <a:lstStyle/>
                    <a:p>
                      <a:r>
                        <a:rPr lang="tr-TR" dirty="0" smtClean="0"/>
                        <a:t>X</a:t>
                      </a:r>
                      <a:endParaRPr lang="tr-TR" dirty="0"/>
                    </a:p>
                  </a:txBody>
                  <a:tcPr/>
                </a:tc>
                <a:tc>
                  <a:txBody>
                    <a:bodyPr/>
                    <a:lstStyle/>
                    <a:p>
                      <a:r>
                        <a:rPr lang="tr-TR" dirty="0" smtClean="0"/>
                        <a:t>X</a:t>
                      </a:r>
                      <a:endParaRPr lang="tr-TR" dirty="0"/>
                    </a:p>
                  </a:txBody>
                  <a:tcPr/>
                </a:tc>
              </a:tr>
              <a:tr h="545465">
                <a:tc>
                  <a:txBody>
                    <a:bodyPr/>
                    <a:lstStyle/>
                    <a:p>
                      <a:r>
                        <a:rPr lang="tr-TR" dirty="0" smtClean="0"/>
                        <a:t>Ticaret Bakanlık</a:t>
                      </a:r>
                      <a:endParaRPr lang="tr-TR" dirty="0"/>
                    </a:p>
                  </a:txBody>
                  <a:tcPr/>
                </a:tc>
                <a:tc>
                  <a:txBody>
                    <a:bodyPr/>
                    <a:lstStyle/>
                    <a:p>
                      <a:endParaRPr lang="tr-TR"/>
                    </a:p>
                  </a:txBody>
                  <a:tcPr/>
                </a:tc>
                <a:tc>
                  <a:txBody>
                    <a:bodyPr/>
                    <a:lstStyle/>
                    <a:p>
                      <a:endParaRPr lang="tr-TR"/>
                    </a:p>
                  </a:txBody>
                  <a:tcPr/>
                </a:tc>
                <a:tc>
                  <a:txBody>
                    <a:bodyPr/>
                    <a:lstStyle/>
                    <a:p>
                      <a:endParaRPr lang="tr-TR"/>
                    </a:p>
                  </a:txBody>
                  <a:tcPr/>
                </a:tc>
                <a:tc>
                  <a:txBody>
                    <a:bodyPr/>
                    <a:lstStyle/>
                    <a:p>
                      <a:r>
                        <a:rPr lang="tr-TR" dirty="0" smtClean="0"/>
                        <a:t>X</a:t>
                      </a:r>
                      <a:endParaRPr lang="tr-TR" dirty="0"/>
                    </a:p>
                  </a:txBody>
                  <a:tcPr/>
                </a:tc>
                <a:tc>
                  <a:txBody>
                    <a:bodyPr/>
                    <a:lstStyle/>
                    <a:p>
                      <a:r>
                        <a:rPr lang="tr-TR" dirty="0" smtClean="0"/>
                        <a:t>X</a:t>
                      </a:r>
                      <a:endParaRPr lang="tr-TR" dirty="0"/>
                    </a:p>
                  </a:txBody>
                  <a:tcPr/>
                </a:tc>
                <a:tc>
                  <a:txBody>
                    <a:bodyPr/>
                    <a:lstStyle/>
                    <a:p>
                      <a:r>
                        <a:rPr lang="tr-TR" dirty="0" smtClean="0"/>
                        <a:t>X</a:t>
                      </a:r>
                      <a:endParaRPr lang="tr-TR" dirty="0"/>
                    </a:p>
                  </a:txBody>
                  <a:tcPr/>
                </a:tc>
                <a:tc>
                  <a:txBody>
                    <a:bodyPr/>
                    <a:lstStyle/>
                    <a:p>
                      <a:r>
                        <a:rPr lang="tr-TR" dirty="0" smtClean="0"/>
                        <a:t>X</a:t>
                      </a:r>
                      <a:endParaRPr lang="tr-TR" dirty="0"/>
                    </a:p>
                  </a:txBody>
                  <a:tcPr/>
                </a:tc>
                <a:tc>
                  <a:txBody>
                    <a:bodyPr/>
                    <a:lstStyle/>
                    <a:p>
                      <a:endParaRPr lang="tr-TR"/>
                    </a:p>
                  </a:txBody>
                  <a:tcPr/>
                </a:tc>
                <a:tc>
                  <a:txBody>
                    <a:bodyPr/>
                    <a:lstStyle/>
                    <a:p>
                      <a:endParaRPr lang="tr-TR"/>
                    </a:p>
                  </a:txBody>
                  <a:tcPr/>
                </a:tc>
              </a:tr>
              <a:tr h="545465">
                <a:tc>
                  <a:txBody>
                    <a:bodyPr/>
                    <a:lstStyle/>
                    <a:p>
                      <a:r>
                        <a:rPr lang="tr-TR" dirty="0" smtClean="0"/>
                        <a:t>Üyeler</a:t>
                      </a:r>
                      <a:endParaRPr lang="tr-TR" dirty="0"/>
                    </a:p>
                  </a:txBody>
                  <a:tcPr/>
                </a:tc>
                <a:tc>
                  <a:txBody>
                    <a:bodyPr/>
                    <a:lstStyle/>
                    <a:p>
                      <a:r>
                        <a:rPr lang="tr-TR" dirty="0" smtClean="0"/>
                        <a:t>X</a:t>
                      </a:r>
                      <a:endParaRPr lang="tr-TR" dirty="0"/>
                    </a:p>
                  </a:txBody>
                  <a:tcPr/>
                </a:tc>
                <a:tc>
                  <a:txBody>
                    <a:bodyPr/>
                    <a:lstStyle/>
                    <a:p>
                      <a:r>
                        <a:rPr lang="tr-TR" dirty="0" smtClean="0"/>
                        <a:t>X</a:t>
                      </a:r>
                      <a:endParaRPr lang="tr-TR" dirty="0"/>
                    </a:p>
                  </a:txBody>
                  <a:tcPr/>
                </a:tc>
                <a:tc>
                  <a:txBody>
                    <a:bodyPr/>
                    <a:lstStyle/>
                    <a:p>
                      <a:r>
                        <a:rPr lang="tr-TR" dirty="0" smtClean="0"/>
                        <a:t>X</a:t>
                      </a:r>
                      <a:endParaRPr lang="tr-TR" dirty="0"/>
                    </a:p>
                  </a:txBody>
                  <a:tcPr/>
                </a:tc>
                <a:tc>
                  <a:txBody>
                    <a:bodyPr/>
                    <a:lstStyle/>
                    <a:p>
                      <a:r>
                        <a:rPr lang="tr-TR" dirty="0" smtClean="0"/>
                        <a:t>X</a:t>
                      </a:r>
                      <a:endParaRPr lang="tr-TR" dirty="0"/>
                    </a:p>
                  </a:txBody>
                  <a:tcPr/>
                </a:tc>
                <a:tc>
                  <a:txBody>
                    <a:bodyPr/>
                    <a:lstStyle/>
                    <a:p>
                      <a:r>
                        <a:rPr lang="tr-TR" dirty="0" smtClean="0"/>
                        <a:t>X</a:t>
                      </a:r>
                      <a:endParaRPr lang="tr-TR" dirty="0"/>
                    </a:p>
                  </a:txBody>
                  <a:tcPr/>
                </a:tc>
                <a:tc>
                  <a:txBody>
                    <a:bodyPr/>
                    <a:lstStyle/>
                    <a:p>
                      <a:r>
                        <a:rPr lang="tr-TR" dirty="0" smtClean="0"/>
                        <a:t>X</a:t>
                      </a:r>
                      <a:endParaRPr lang="tr-TR" dirty="0"/>
                    </a:p>
                  </a:txBody>
                  <a:tcPr/>
                </a:tc>
                <a:tc>
                  <a:txBody>
                    <a:bodyPr/>
                    <a:lstStyle/>
                    <a:p>
                      <a:r>
                        <a:rPr lang="tr-TR" dirty="0" smtClean="0"/>
                        <a:t>X</a:t>
                      </a:r>
                      <a:endParaRPr lang="tr-TR" dirty="0"/>
                    </a:p>
                  </a:txBody>
                  <a:tcPr/>
                </a:tc>
                <a:tc>
                  <a:txBody>
                    <a:bodyPr/>
                    <a:lstStyle/>
                    <a:p>
                      <a:r>
                        <a:rPr lang="tr-TR" dirty="0" smtClean="0"/>
                        <a:t>X</a:t>
                      </a:r>
                      <a:endParaRPr lang="tr-TR" dirty="0"/>
                    </a:p>
                  </a:txBody>
                  <a:tcPr/>
                </a:tc>
                <a:tc>
                  <a:txBody>
                    <a:bodyPr/>
                    <a:lstStyle/>
                    <a:p>
                      <a:r>
                        <a:rPr lang="tr-TR" dirty="0" smtClean="0"/>
                        <a:t>X</a:t>
                      </a:r>
                      <a:endParaRPr lang="tr-TR" dirty="0"/>
                    </a:p>
                  </a:txBody>
                  <a:tcPr/>
                </a:tc>
              </a:tr>
              <a:tr h="545465">
                <a:tc>
                  <a:txBody>
                    <a:bodyPr/>
                    <a:lstStyle/>
                    <a:p>
                      <a:r>
                        <a:rPr lang="tr-TR" dirty="0" smtClean="0"/>
                        <a:t>TMO</a:t>
                      </a:r>
                      <a:endParaRPr lang="tr-TR" dirty="0"/>
                    </a:p>
                  </a:txBody>
                  <a:tcPr/>
                </a:tc>
                <a:tc>
                  <a:txBody>
                    <a:bodyPr/>
                    <a:lstStyle/>
                    <a:p>
                      <a:r>
                        <a:rPr lang="tr-TR" dirty="0" smtClean="0"/>
                        <a:t>X</a:t>
                      </a:r>
                      <a:endParaRPr lang="tr-TR" dirty="0"/>
                    </a:p>
                  </a:txBody>
                  <a:tcPr/>
                </a:tc>
                <a:tc>
                  <a:txBody>
                    <a:bodyPr/>
                    <a:lstStyle/>
                    <a:p>
                      <a:endParaRPr lang="tr-TR"/>
                    </a:p>
                  </a:txBody>
                  <a:tcPr/>
                </a:tc>
                <a:tc>
                  <a:txBody>
                    <a:bodyPr/>
                    <a:lstStyle/>
                    <a:p>
                      <a:endParaRPr lang="tr-TR"/>
                    </a:p>
                  </a:txBody>
                  <a:tcPr/>
                </a:tc>
                <a:tc>
                  <a:txBody>
                    <a:bodyPr/>
                    <a:lstStyle/>
                    <a:p>
                      <a:r>
                        <a:rPr lang="tr-TR" dirty="0" smtClean="0"/>
                        <a:t>X</a:t>
                      </a:r>
                      <a:endParaRPr lang="tr-TR" dirty="0"/>
                    </a:p>
                  </a:txBody>
                  <a:tcPr/>
                </a:tc>
                <a:tc>
                  <a:txBody>
                    <a:bodyPr/>
                    <a:lstStyle/>
                    <a:p>
                      <a:r>
                        <a:rPr lang="tr-TR" dirty="0" smtClean="0"/>
                        <a:t>X</a:t>
                      </a:r>
                      <a:endParaRPr lang="tr-TR" dirty="0"/>
                    </a:p>
                  </a:txBody>
                  <a:tcPr/>
                </a:tc>
                <a:tc>
                  <a:txBody>
                    <a:bodyPr/>
                    <a:lstStyle/>
                    <a:p>
                      <a:r>
                        <a:rPr lang="tr-TR" dirty="0" smtClean="0"/>
                        <a:t>X</a:t>
                      </a:r>
                      <a:endParaRPr lang="tr-TR" dirty="0"/>
                    </a:p>
                  </a:txBody>
                  <a:tcPr/>
                </a:tc>
                <a:tc>
                  <a:txBody>
                    <a:bodyPr/>
                    <a:lstStyle/>
                    <a:p>
                      <a:r>
                        <a:rPr lang="tr-TR" dirty="0" smtClean="0"/>
                        <a:t>X</a:t>
                      </a:r>
                      <a:endParaRPr lang="tr-TR" dirty="0"/>
                    </a:p>
                  </a:txBody>
                  <a:tcPr/>
                </a:tc>
                <a:tc>
                  <a:txBody>
                    <a:bodyPr/>
                    <a:lstStyle/>
                    <a:p>
                      <a:endParaRPr lang="tr-TR" dirty="0"/>
                    </a:p>
                  </a:txBody>
                  <a:tcPr/>
                </a:tc>
                <a:tc>
                  <a:txBody>
                    <a:bodyPr/>
                    <a:lstStyle/>
                    <a:p>
                      <a:endParaRPr lang="tr-TR" dirty="0"/>
                    </a:p>
                  </a:txBody>
                  <a:tcPr/>
                </a:tc>
              </a:tr>
            </a:tbl>
          </a:graphicData>
        </a:graphic>
      </p:graphicFrame>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ctrTitle" idx="4294967295"/>
          </p:nvPr>
        </p:nvSpPr>
        <p:spPr>
          <a:xfrm>
            <a:off x="0" y="2130425"/>
            <a:ext cx="7772400" cy="1470025"/>
          </a:xfrm>
        </p:spPr>
        <p:txBody>
          <a:bodyPr>
            <a:normAutofit fontScale="90000"/>
          </a:bodyPr>
          <a:lstStyle/>
          <a:p>
            <a:r>
              <a:rPr lang="tr-TR" b="1" dirty="0" smtClean="0"/>
              <a:t/>
            </a:r>
            <a:br>
              <a:rPr lang="tr-TR" b="1" dirty="0" smtClean="0"/>
            </a:br>
            <a:r>
              <a:rPr lang="tr-TR" b="1" dirty="0" smtClean="0"/>
              <a:t/>
            </a:r>
            <a:br>
              <a:rPr lang="tr-TR" b="1" dirty="0" smtClean="0"/>
            </a:br>
            <a:endParaRPr lang="tr-TR" dirty="0">
              <a:solidFill>
                <a:srgbClr val="FF0000"/>
              </a:solidFill>
            </a:endParaRPr>
          </a:p>
        </p:txBody>
      </p:sp>
      <p:sp>
        <p:nvSpPr>
          <p:cNvPr id="3" name="2 Dikdörtgen"/>
          <p:cNvSpPr/>
          <p:nvPr/>
        </p:nvSpPr>
        <p:spPr>
          <a:xfrm>
            <a:off x="214282" y="1571613"/>
            <a:ext cx="8358246" cy="2585323"/>
          </a:xfrm>
          <a:prstGeom prst="rect">
            <a:avLst/>
          </a:prstGeom>
        </p:spPr>
        <p:txBody>
          <a:bodyPr wrap="square">
            <a:spAutoFit/>
          </a:bodyPr>
          <a:lstStyle/>
          <a:p>
            <a:r>
              <a:rPr lang="tr-TR" b="1" dirty="0">
                <a:solidFill>
                  <a:srgbClr val="FF0000"/>
                </a:solidFill>
              </a:rPr>
              <a:t>3.3.1- Paydaşların Görüş ve Önerilerinin Alınması </a:t>
            </a:r>
            <a:endParaRPr lang="tr-TR" b="1" dirty="0" smtClean="0">
              <a:solidFill>
                <a:srgbClr val="FF0000"/>
              </a:solidFill>
            </a:endParaRPr>
          </a:p>
          <a:p>
            <a:endParaRPr lang="tr-TR" b="1" dirty="0"/>
          </a:p>
          <a:p>
            <a:r>
              <a:rPr lang="tr-TR" dirty="0"/>
              <a:t>Akşehir Ticaret Borsası paydaşların görüş ve önerilerini almak için aşağıdaki yöntemleri kullanmıştır; </a:t>
            </a:r>
            <a:endParaRPr lang="tr-TR" dirty="0" smtClean="0"/>
          </a:p>
          <a:p>
            <a:endParaRPr lang="tr-TR" dirty="0"/>
          </a:p>
          <a:p>
            <a:r>
              <a:rPr lang="tr-TR" dirty="0" smtClean="0"/>
              <a:t>* </a:t>
            </a:r>
            <a:r>
              <a:rPr lang="tr-TR" dirty="0"/>
              <a:t>Mülakat, </a:t>
            </a:r>
          </a:p>
          <a:p>
            <a:r>
              <a:rPr lang="tr-TR" dirty="0" smtClean="0"/>
              <a:t>* </a:t>
            </a:r>
            <a:r>
              <a:rPr lang="tr-TR" dirty="0"/>
              <a:t>Anket uygulaması (iç /dış), </a:t>
            </a:r>
          </a:p>
          <a:p>
            <a:r>
              <a:rPr lang="tr-TR" dirty="0" smtClean="0"/>
              <a:t>* </a:t>
            </a:r>
            <a:r>
              <a:rPr lang="tr-TR" dirty="0"/>
              <a:t>Öneri İstek Bildirim Formları, </a:t>
            </a:r>
          </a:p>
          <a:p>
            <a:r>
              <a:rPr lang="tr-TR" dirty="0" smtClean="0"/>
              <a:t>* </a:t>
            </a:r>
            <a:r>
              <a:rPr lang="tr-TR" dirty="0"/>
              <a:t>Web sayfamızda bulunan iletişim bölümü </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ctrTitle" idx="4294967295"/>
          </p:nvPr>
        </p:nvSpPr>
        <p:spPr>
          <a:xfrm>
            <a:off x="0" y="2130425"/>
            <a:ext cx="7772400" cy="1470025"/>
          </a:xfrm>
        </p:spPr>
        <p:txBody>
          <a:bodyPr>
            <a:normAutofit fontScale="90000"/>
          </a:bodyPr>
          <a:lstStyle/>
          <a:p>
            <a:r>
              <a:rPr lang="tr-TR" b="1" dirty="0" smtClean="0"/>
              <a:t/>
            </a:r>
            <a:br>
              <a:rPr lang="tr-TR" b="1" dirty="0" smtClean="0"/>
            </a:br>
            <a:r>
              <a:rPr lang="tr-TR" b="1" dirty="0" smtClean="0"/>
              <a:t/>
            </a:r>
            <a:br>
              <a:rPr lang="tr-TR" b="1" dirty="0" smtClean="0"/>
            </a:br>
            <a:endParaRPr lang="tr-TR" dirty="0">
              <a:solidFill>
                <a:srgbClr val="FF0000"/>
              </a:solidFill>
            </a:endParaRPr>
          </a:p>
        </p:txBody>
      </p:sp>
      <p:sp>
        <p:nvSpPr>
          <p:cNvPr id="3" name="2 Dikdörtgen"/>
          <p:cNvSpPr/>
          <p:nvPr/>
        </p:nvSpPr>
        <p:spPr>
          <a:xfrm>
            <a:off x="0" y="214290"/>
            <a:ext cx="9144000" cy="6186309"/>
          </a:xfrm>
          <a:prstGeom prst="rect">
            <a:avLst/>
          </a:prstGeom>
        </p:spPr>
        <p:txBody>
          <a:bodyPr wrap="square">
            <a:spAutoFit/>
          </a:bodyPr>
          <a:lstStyle/>
          <a:p>
            <a:r>
              <a:rPr lang="tr-TR" b="1" dirty="0">
                <a:solidFill>
                  <a:srgbClr val="FF0000"/>
                </a:solidFill>
              </a:rPr>
              <a:t>3.4- ÇEVRE ANALİZİ </a:t>
            </a:r>
            <a:endParaRPr lang="tr-TR" b="1" dirty="0" smtClean="0">
              <a:solidFill>
                <a:srgbClr val="FF0000"/>
              </a:solidFill>
            </a:endParaRPr>
          </a:p>
          <a:p>
            <a:endParaRPr lang="tr-TR" b="1" dirty="0">
              <a:solidFill>
                <a:srgbClr val="FF0000"/>
              </a:solidFill>
            </a:endParaRPr>
          </a:p>
          <a:p>
            <a:r>
              <a:rPr lang="tr-TR" b="1" dirty="0">
                <a:solidFill>
                  <a:srgbClr val="FF0000"/>
                </a:solidFill>
              </a:rPr>
              <a:t>3.4.1- İç Çevre Analizi </a:t>
            </a:r>
            <a:endParaRPr lang="tr-TR" b="1" dirty="0" smtClean="0">
              <a:solidFill>
                <a:srgbClr val="FF0000"/>
              </a:solidFill>
            </a:endParaRPr>
          </a:p>
          <a:p>
            <a:endParaRPr lang="tr-TR" b="1" dirty="0"/>
          </a:p>
          <a:p>
            <a:r>
              <a:rPr lang="tr-TR" dirty="0"/>
              <a:t>Stratejik analiz aşaması, kurumun faaliyette bulunduğu genel (uzak) ve iş (yakın) çevresi unsurlarının hali hazır durumda incelenmesi ve kurum içindeki unsurların değerlendirilmesi ile ilgili bir süreçtir. Bu süreç bilgi toplama ve toplanan bilgilerin değerlendirilmesi ile başlar. Sonra iç ve dış çevre unsurları incelenir ve sistem yaklaşımı içinde dış çevre unsurlarının kurum için yarattığı fırsat ve tehditler ile kurum içi unsurların değerlendirilmesi sonucu elde edilen kurumun güçlü ve zayıf yönleri belirlenir. Sonuçlar SWOT Matrisinde sınıflandırılarak toplanır. </a:t>
            </a:r>
            <a:endParaRPr lang="tr-TR" dirty="0" smtClean="0"/>
          </a:p>
          <a:p>
            <a:endParaRPr lang="tr-TR" dirty="0"/>
          </a:p>
          <a:p>
            <a:r>
              <a:rPr lang="tr-TR" dirty="0"/>
              <a:t>İç çevre analizi diğer bir deyimle kurum içi analiz, kurumun mevcut durum ve geleceğini etkileyebilecek iç ortamdan kaynaklanan ve kurumun kontrol edebildiği koşulların ve eğilimlerin incelenerek güçlü ve zayıf yönlerin belirlenmesi ve değerlendirilmesidir. Güçlü yönler kurumun amaçlarına ulaşması için yararlanabileceği olumlu hususlardır. Zayıf yönler ise, kurumun başarılı olmasına engel oluşturabilecek eksiklikler ve olumsuz hususlardır. </a:t>
            </a:r>
            <a:endParaRPr lang="tr-TR" dirty="0" smtClean="0"/>
          </a:p>
          <a:p>
            <a:endParaRPr lang="tr-TR" dirty="0"/>
          </a:p>
          <a:p>
            <a:r>
              <a:rPr lang="tr-TR" dirty="0"/>
              <a:t>Dış çevre analizi ise, kuruluşun kontrolü dışındaki koşulların ve eğilimlerin incelenerek, kuruluş için kritik olan fırsat ve tehditlerin belirlenmesidir. Fırsatlar, kuruluşun kontrolü dışında gerçekleşen ve kuruluşa avantaj sağlaması muhtemel olan etkenler ya da durumlardır. Tehditler ise, kuruluşun kontrolü dışında gerçekleşen, olumsuz etkilerinin engellenmesi veya sınırlandırılması gereken unsurlardır. </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ctrTitle" idx="4294967295"/>
          </p:nvPr>
        </p:nvSpPr>
        <p:spPr>
          <a:xfrm>
            <a:off x="0" y="2130425"/>
            <a:ext cx="7772400" cy="1470025"/>
          </a:xfrm>
        </p:spPr>
        <p:txBody>
          <a:bodyPr>
            <a:normAutofit fontScale="90000"/>
          </a:bodyPr>
          <a:lstStyle/>
          <a:p>
            <a:r>
              <a:rPr lang="tr-TR" b="1" dirty="0" smtClean="0"/>
              <a:t/>
            </a:r>
            <a:br>
              <a:rPr lang="tr-TR" b="1" dirty="0" smtClean="0"/>
            </a:br>
            <a:r>
              <a:rPr lang="tr-TR" b="1" dirty="0" smtClean="0"/>
              <a:t/>
            </a:r>
            <a:br>
              <a:rPr lang="tr-TR" b="1" dirty="0" smtClean="0"/>
            </a:br>
            <a:endParaRPr lang="tr-TR" dirty="0">
              <a:solidFill>
                <a:srgbClr val="FF0000"/>
              </a:solidFill>
            </a:endParaRPr>
          </a:p>
        </p:txBody>
      </p:sp>
      <p:sp>
        <p:nvSpPr>
          <p:cNvPr id="3" name="2 Dikdörtgen"/>
          <p:cNvSpPr/>
          <p:nvPr/>
        </p:nvSpPr>
        <p:spPr>
          <a:xfrm>
            <a:off x="285720" y="1071546"/>
            <a:ext cx="8501122" cy="2308324"/>
          </a:xfrm>
          <a:prstGeom prst="rect">
            <a:avLst/>
          </a:prstGeom>
        </p:spPr>
        <p:txBody>
          <a:bodyPr wrap="square">
            <a:spAutoFit/>
          </a:bodyPr>
          <a:lstStyle/>
          <a:p>
            <a:r>
              <a:rPr lang="tr-TR" dirty="0"/>
              <a:t>Dış çevre, uzak ve yakın çevre olmak üzere iki bölümde incelenir: </a:t>
            </a:r>
          </a:p>
          <a:p>
            <a:endParaRPr lang="tr-TR" b="1" dirty="0" smtClean="0"/>
          </a:p>
          <a:p>
            <a:r>
              <a:rPr lang="tr-TR" b="1" dirty="0" smtClean="0"/>
              <a:t>Uzak Çevre  / </a:t>
            </a:r>
            <a:r>
              <a:rPr lang="tr-TR" b="1" dirty="0"/>
              <a:t>Yakın Çevre </a:t>
            </a:r>
            <a:endParaRPr lang="tr-TR" b="1" dirty="0" smtClean="0"/>
          </a:p>
          <a:p>
            <a:endParaRPr lang="tr-TR" b="1" dirty="0"/>
          </a:p>
          <a:p>
            <a:r>
              <a:rPr lang="tr-TR" dirty="0"/>
              <a:t>- </a:t>
            </a:r>
            <a:r>
              <a:rPr lang="tr-TR" dirty="0" smtClean="0"/>
              <a:t>*Politik </a:t>
            </a:r>
            <a:r>
              <a:rPr lang="tr-TR" dirty="0"/>
              <a:t>-Hizmet alanlar </a:t>
            </a:r>
          </a:p>
          <a:p>
            <a:r>
              <a:rPr lang="tr-TR" dirty="0"/>
              <a:t>- </a:t>
            </a:r>
            <a:r>
              <a:rPr lang="tr-TR" dirty="0" smtClean="0"/>
              <a:t>*Ekonomik </a:t>
            </a:r>
            <a:r>
              <a:rPr lang="tr-TR" dirty="0"/>
              <a:t>-Rakipler </a:t>
            </a:r>
          </a:p>
          <a:p>
            <a:r>
              <a:rPr lang="tr-TR" dirty="0"/>
              <a:t>- </a:t>
            </a:r>
            <a:r>
              <a:rPr lang="tr-TR" dirty="0" smtClean="0"/>
              <a:t>*</a:t>
            </a:r>
            <a:r>
              <a:rPr lang="tr-TR" dirty="0" err="1" smtClean="0"/>
              <a:t>Sosyo</a:t>
            </a:r>
            <a:r>
              <a:rPr lang="tr-TR" dirty="0" smtClean="0"/>
              <a:t>-Kültürel </a:t>
            </a:r>
            <a:r>
              <a:rPr lang="tr-TR" dirty="0"/>
              <a:t>-Tedarikçiler </a:t>
            </a:r>
          </a:p>
          <a:p>
            <a:r>
              <a:rPr lang="tr-TR" dirty="0"/>
              <a:t>- </a:t>
            </a:r>
            <a:r>
              <a:rPr lang="tr-TR" dirty="0" smtClean="0"/>
              <a:t>*Teknolojik </a:t>
            </a:r>
            <a:endParaRPr lang="tr-TR"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ctrTitle" idx="4294967295"/>
          </p:nvPr>
        </p:nvSpPr>
        <p:spPr>
          <a:xfrm>
            <a:off x="0" y="2130425"/>
            <a:ext cx="7772400" cy="1470025"/>
          </a:xfrm>
        </p:spPr>
        <p:txBody>
          <a:bodyPr>
            <a:normAutofit fontScale="90000"/>
          </a:bodyPr>
          <a:lstStyle/>
          <a:p>
            <a:r>
              <a:rPr lang="tr-TR" b="1" dirty="0" smtClean="0"/>
              <a:t/>
            </a:r>
            <a:br>
              <a:rPr lang="tr-TR" b="1" dirty="0" smtClean="0"/>
            </a:br>
            <a:r>
              <a:rPr lang="tr-TR" b="1" dirty="0" smtClean="0"/>
              <a:t/>
            </a:r>
            <a:br>
              <a:rPr lang="tr-TR" b="1" dirty="0" smtClean="0"/>
            </a:br>
            <a:endParaRPr lang="tr-TR" dirty="0">
              <a:solidFill>
                <a:srgbClr val="FF0000"/>
              </a:solidFill>
            </a:endParaRPr>
          </a:p>
        </p:txBody>
      </p:sp>
      <p:sp>
        <p:nvSpPr>
          <p:cNvPr id="3" name="2 Dikdörtgen"/>
          <p:cNvSpPr/>
          <p:nvPr/>
        </p:nvSpPr>
        <p:spPr>
          <a:xfrm>
            <a:off x="0" y="1"/>
            <a:ext cx="9144000" cy="7294305"/>
          </a:xfrm>
          <a:prstGeom prst="rect">
            <a:avLst/>
          </a:prstGeom>
        </p:spPr>
        <p:txBody>
          <a:bodyPr wrap="square">
            <a:spAutoFit/>
          </a:bodyPr>
          <a:lstStyle/>
          <a:p>
            <a:r>
              <a:rPr lang="tr-TR" b="1" dirty="0">
                <a:solidFill>
                  <a:srgbClr val="FF0000"/>
                </a:solidFill>
              </a:rPr>
              <a:t>3.4.2.- Dış Çevre Analizi </a:t>
            </a:r>
            <a:endParaRPr lang="tr-TR" b="1" dirty="0" smtClean="0">
              <a:solidFill>
                <a:srgbClr val="FF0000"/>
              </a:solidFill>
            </a:endParaRPr>
          </a:p>
          <a:p>
            <a:endParaRPr lang="tr-TR" b="1" dirty="0"/>
          </a:p>
          <a:p>
            <a:r>
              <a:rPr lang="tr-TR" dirty="0"/>
              <a:t>Akşehir Ticaret Borsası’nı etkileyen ve etkileme olasılığı bulunan dış çevre unsurlarını belirlemek amacıyla, Stratejik Planlama Ekibi, Meclis ve Yönetim Kurulu üyeleri tarafından beyin fırtınası yöntemi kullanılarak PEST Analizi yapılmıştır. PEST Analizi, kurumu etkileyebilecek Politik-Hukuki, Ekonomik, </a:t>
            </a:r>
            <a:r>
              <a:rPr lang="tr-TR" dirty="0" err="1"/>
              <a:t>Sosyo</a:t>
            </a:r>
            <a:r>
              <a:rPr lang="tr-TR" dirty="0"/>
              <a:t>-Kültürel ve Teknolojik faktörlerin incelenerek olumlu ve olumsuz etkilerinin ortaya çıkarılmasında kullanılan bir analiz tekniğidir. Akşehir ticaret borsası PEST Analizi aşağıda yer almaktadır. </a:t>
            </a:r>
            <a:endParaRPr lang="tr-TR" dirty="0" smtClean="0"/>
          </a:p>
          <a:p>
            <a:endParaRPr lang="tr-TR" dirty="0"/>
          </a:p>
          <a:p>
            <a:r>
              <a:rPr lang="tr-TR" b="1" u="sng" dirty="0" smtClean="0"/>
              <a:t>Politik – Hukuki</a:t>
            </a:r>
          </a:p>
          <a:p>
            <a:endParaRPr lang="tr-TR" dirty="0"/>
          </a:p>
          <a:p>
            <a:r>
              <a:rPr lang="tr-TR" dirty="0" smtClean="0"/>
              <a:t>*Seçimin </a:t>
            </a:r>
            <a:r>
              <a:rPr lang="tr-TR" dirty="0"/>
              <a:t>sonuçlanmış olması </a:t>
            </a:r>
          </a:p>
          <a:p>
            <a:r>
              <a:rPr lang="tr-TR" dirty="0" smtClean="0"/>
              <a:t>*Torba </a:t>
            </a:r>
            <a:r>
              <a:rPr lang="tr-TR" dirty="0"/>
              <a:t>Yasasının çıkması </a:t>
            </a:r>
          </a:p>
          <a:p>
            <a:r>
              <a:rPr lang="tr-TR" dirty="0"/>
              <a:t>*</a:t>
            </a:r>
            <a:r>
              <a:rPr lang="tr-TR" dirty="0" smtClean="0"/>
              <a:t>KOBİ’lerin </a:t>
            </a:r>
            <a:r>
              <a:rPr lang="tr-TR" dirty="0"/>
              <a:t>kurumsallaşma zorunluluğunun artması </a:t>
            </a:r>
            <a:endParaRPr lang="tr-TR" dirty="0" smtClean="0"/>
          </a:p>
          <a:p>
            <a:endParaRPr lang="tr-TR" dirty="0"/>
          </a:p>
          <a:p>
            <a:r>
              <a:rPr lang="tr-TR" b="1" u="sng" dirty="0" smtClean="0"/>
              <a:t>Ekonomik </a:t>
            </a:r>
          </a:p>
          <a:p>
            <a:endParaRPr lang="tr-TR" dirty="0"/>
          </a:p>
          <a:p>
            <a:r>
              <a:rPr lang="tr-TR" dirty="0"/>
              <a:t>*</a:t>
            </a:r>
            <a:r>
              <a:rPr lang="tr-TR" dirty="0" smtClean="0"/>
              <a:t>Cari </a:t>
            </a:r>
            <a:r>
              <a:rPr lang="tr-TR" dirty="0"/>
              <a:t>açığın artması </a:t>
            </a:r>
          </a:p>
          <a:p>
            <a:r>
              <a:rPr lang="tr-TR" dirty="0" smtClean="0"/>
              <a:t>* </a:t>
            </a:r>
            <a:r>
              <a:rPr lang="tr-TR" dirty="0"/>
              <a:t>Dünyada ekonomik kriz başlangıcı </a:t>
            </a:r>
          </a:p>
          <a:p>
            <a:r>
              <a:rPr lang="tr-TR" dirty="0" smtClean="0"/>
              <a:t>* </a:t>
            </a:r>
            <a:r>
              <a:rPr lang="tr-TR" dirty="0"/>
              <a:t>Girişimciliğin artması </a:t>
            </a:r>
          </a:p>
          <a:p>
            <a:r>
              <a:rPr lang="tr-TR" dirty="0" smtClean="0"/>
              <a:t>* </a:t>
            </a:r>
            <a:r>
              <a:rPr lang="tr-TR" dirty="0"/>
              <a:t>Girişimcilere verilen desteklerin artması </a:t>
            </a:r>
          </a:p>
          <a:p>
            <a:r>
              <a:rPr lang="tr-TR" dirty="0"/>
              <a:t>	</a:t>
            </a:r>
          </a:p>
          <a:p>
            <a:endParaRPr lang="tr-TR" b="1" u="sng" dirty="0"/>
          </a:p>
          <a:p>
            <a:r>
              <a:rPr lang="tr-TR" dirty="0"/>
              <a:t>	</a:t>
            </a:r>
          </a:p>
          <a:p>
            <a:endParaRPr lang="tr-TR" b="1" u="sng" dirty="0" smtClean="0"/>
          </a:p>
          <a:p>
            <a:endParaRPr lang="tr-TR"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ctrTitle" idx="4294967295"/>
          </p:nvPr>
        </p:nvSpPr>
        <p:spPr>
          <a:xfrm>
            <a:off x="0" y="2130425"/>
            <a:ext cx="7772400" cy="1470025"/>
          </a:xfrm>
        </p:spPr>
        <p:txBody>
          <a:bodyPr>
            <a:normAutofit fontScale="90000"/>
          </a:bodyPr>
          <a:lstStyle/>
          <a:p>
            <a:r>
              <a:rPr lang="tr-TR" b="1" dirty="0" smtClean="0"/>
              <a:t/>
            </a:r>
            <a:br>
              <a:rPr lang="tr-TR" b="1" dirty="0" smtClean="0"/>
            </a:br>
            <a:r>
              <a:rPr lang="tr-TR" b="1" dirty="0" smtClean="0"/>
              <a:t/>
            </a:r>
            <a:br>
              <a:rPr lang="tr-TR" b="1" dirty="0" smtClean="0"/>
            </a:br>
            <a:endParaRPr lang="tr-TR" dirty="0">
              <a:solidFill>
                <a:srgbClr val="FF0000"/>
              </a:solidFill>
            </a:endParaRPr>
          </a:p>
        </p:txBody>
      </p:sp>
      <p:sp>
        <p:nvSpPr>
          <p:cNvPr id="3" name="2 Dikdörtgen"/>
          <p:cNvSpPr/>
          <p:nvPr/>
        </p:nvSpPr>
        <p:spPr>
          <a:xfrm>
            <a:off x="0" y="0"/>
            <a:ext cx="8929718" cy="6463308"/>
          </a:xfrm>
          <a:prstGeom prst="rect">
            <a:avLst/>
          </a:prstGeom>
        </p:spPr>
        <p:txBody>
          <a:bodyPr wrap="square">
            <a:spAutoFit/>
          </a:bodyPr>
          <a:lstStyle/>
          <a:p>
            <a:endParaRPr lang="tr-TR" dirty="0"/>
          </a:p>
          <a:p>
            <a:r>
              <a:rPr lang="tr-TR" b="1" u="sng" dirty="0" err="1" smtClean="0"/>
              <a:t>Sosyo</a:t>
            </a:r>
            <a:r>
              <a:rPr lang="tr-TR" b="1" u="sng" dirty="0" smtClean="0"/>
              <a:t> Kültürel</a:t>
            </a:r>
          </a:p>
          <a:p>
            <a:endParaRPr lang="tr-TR" b="1" u="sng" dirty="0"/>
          </a:p>
          <a:p>
            <a:r>
              <a:rPr lang="tr-TR" dirty="0"/>
              <a:t>*</a:t>
            </a:r>
            <a:r>
              <a:rPr lang="tr-TR" dirty="0" smtClean="0"/>
              <a:t>Yaşam </a:t>
            </a:r>
            <a:r>
              <a:rPr lang="tr-TR" dirty="0"/>
              <a:t>kalitesinin yükselmesi </a:t>
            </a:r>
          </a:p>
          <a:p>
            <a:r>
              <a:rPr lang="tr-TR" dirty="0" smtClean="0"/>
              <a:t>* </a:t>
            </a:r>
            <a:r>
              <a:rPr lang="tr-TR" dirty="0"/>
              <a:t>Köyden kente göçün devam etmesi </a:t>
            </a:r>
          </a:p>
          <a:p>
            <a:r>
              <a:rPr lang="tr-TR" dirty="0" smtClean="0"/>
              <a:t>* </a:t>
            </a:r>
            <a:r>
              <a:rPr lang="tr-TR" dirty="0"/>
              <a:t>Sivil toplum örgütlerinin öne çıkması </a:t>
            </a:r>
          </a:p>
          <a:p>
            <a:r>
              <a:rPr lang="tr-TR" dirty="0" smtClean="0"/>
              <a:t>* </a:t>
            </a:r>
            <a:r>
              <a:rPr lang="tr-TR" dirty="0"/>
              <a:t>Çevreyi koruma bilincinin artması </a:t>
            </a:r>
          </a:p>
          <a:p>
            <a:r>
              <a:rPr lang="tr-TR" dirty="0" smtClean="0"/>
              <a:t>* </a:t>
            </a:r>
            <a:r>
              <a:rPr lang="tr-TR" dirty="0"/>
              <a:t>Bireylerde yasalara uymama eğiliminin artması </a:t>
            </a:r>
          </a:p>
          <a:p>
            <a:r>
              <a:rPr lang="tr-TR" dirty="0" smtClean="0"/>
              <a:t>* </a:t>
            </a:r>
            <a:r>
              <a:rPr lang="tr-TR" dirty="0"/>
              <a:t>Medyanın etkisinin artması </a:t>
            </a:r>
          </a:p>
          <a:p>
            <a:r>
              <a:rPr lang="tr-TR" dirty="0" smtClean="0"/>
              <a:t>* </a:t>
            </a:r>
            <a:r>
              <a:rPr lang="tr-TR" dirty="0"/>
              <a:t>Kalite bilincinin artması </a:t>
            </a:r>
          </a:p>
          <a:p>
            <a:pPr>
              <a:buFont typeface="Arial" charset="0"/>
              <a:buChar char="•"/>
            </a:pPr>
            <a:r>
              <a:rPr lang="tr-TR" dirty="0" smtClean="0"/>
              <a:t>Reklamın </a:t>
            </a:r>
            <a:r>
              <a:rPr lang="tr-TR" dirty="0"/>
              <a:t>etkisinin artması </a:t>
            </a:r>
            <a:endParaRPr lang="tr-TR" dirty="0" smtClean="0"/>
          </a:p>
          <a:p>
            <a:pPr>
              <a:buFont typeface="Arial" charset="0"/>
              <a:buChar char="•"/>
            </a:pPr>
            <a:endParaRPr lang="tr-TR" dirty="0"/>
          </a:p>
          <a:p>
            <a:r>
              <a:rPr lang="tr-TR" b="1" u="sng" dirty="0" smtClean="0"/>
              <a:t>Teknolojik</a:t>
            </a:r>
          </a:p>
          <a:p>
            <a:endParaRPr lang="tr-TR" b="1" u="sng" dirty="0"/>
          </a:p>
          <a:p>
            <a:r>
              <a:rPr lang="tr-TR" dirty="0" smtClean="0"/>
              <a:t>*AR-GE </a:t>
            </a:r>
            <a:r>
              <a:rPr lang="tr-TR" dirty="0"/>
              <a:t>bilincinin artması </a:t>
            </a:r>
          </a:p>
          <a:p>
            <a:r>
              <a:rPr lang="tr-TR" dirty="0" smtClean="0"/>
              <a:t>* </a:t>
            </a:r>
            <a:r>
              <a:rPr lang="tr-TR" dirty="0"/>
              <a:t>Mevcut sanayinin katma değeri yüksek ürünlere geçmesi </a:t>
            </a:r>
          </a:p>
          <a:p>
            <a:r>
              <a:rPr lang="tr-TR" dirty="0" smtClean="0"/>
              <a:t>* </a:t>
            </a:r>
            <a:r>
              <a:rPr lang="tr-TR" dirty="0"/>
              <a:t>Yenilikçi olmayan firmaların zarar görmesi </a:t>
            </a:r>
          </a:p>
          <a:p>
            <a:r>
              <a:rPr lang="tr-TR" dirty="0" smtClean="0"/>
              <a:t>* </a:t>
            </a:r>
            <a:r>
              <a:rPr lang="tr-TR" dirty="0"/>
              <a:t>Teknoloji kullanımının artması </a:t>
            </a:r>
          </a:p>
          <a:p>
            <a:r>
              <a:rPr lang="tr-TR" dirty="0" smtClean="0"/>
              <a:t>* </a:t>
            </a:r>
            <a:r>
              <a:rPr lang="tr-TR" dirty="0"/>
              <a:t>Üretimde ve hizmette kalitenin ön plana çıkması </a:t>
            </a:r>
          </a:p>
          <a:p>
            <a:r>
              <a:rPr lang="tr-TR" dirty="0" smtClean="0"/>
              <a:t>* </a:t>
            </a:r>
            <a:r>
              <a:rPr lang="tr-TR" dirty="0"/>
              <a:t>Ölçüm araç gereç ve teknolojilerinin sürekli gelişmesi </a:t>
            </a:r>
          </a:p>
          <a:p>
            <a:r>
              <a:rPr lang="tr-TR" dirty="0"/>
              <a:t>	</a:t>
            </a:r>
          </a:p>
          <a:p>
            <a:endParaRPr lang="tr-TR" b="1" u="sng" dirty="0"/>
          </a:p>
          <a:p>
            <a:r>
              <a:rPr lang="tr-TR" dirty="0"/>
              <a:t>	</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ctrTitle" idx="4294967295"/>
          </p:nvPr>
        </p:nvSpPr>
        <p:spPr>
          <a:xfrm>
            <a:off x="0" y="2130425"/>
            <a:ext cx="7772400" cy="1470025"/>
          </a:xfrm>
        </p:spPr>
        <p:txBody>
          <a:bodyPr>
            <a:normAutofit fontScale="90000"/>
          </a:bodyPr>
          <a:lstStyle/>
          <a:p>
            <a:r>
              <a:rPr lang="tr-TR" b="1" dirty="0" smtClean="0"/>
              <a:t/>
            </a:r>
            <a:br>
              <a:rPr lang="tr-TR" b="1" dirty="0" smtClean="0"/>
            </a:br>
            <a:r>
              <a:rPr lang="tr-TR" b="1" dirty="0" smtClean="0"/>
              <a:t/>
            </a:r>
            <a:br>
              <a:rPr lang="tr-TR" b="1" dirty="0" smtClean="0"/>
            </a:br>
            <a:endParaRPr lang="tr-TR" dirty="0">
              <a:solidFill>
                <a:srgbClr val="FF0000"/>
              </a:solidFill>
            </a:endParaRPr>
          </a:p>
        </p:txBody>
      </p:sp>
      <p:sp>
        <p:nvSpPr>
          <p:cNvPr id="3" name="2 Dikdörtgen"/>
          <p:cNvSpPr/>
          <p:nvPr/>
        </p:nvSpPr>
        <p:spPr>
          <a:xfrm>
            <a:off x="0" y="58847"/>
            <a:ext cx="9144000" cy="4247317"/>
          </a:xfrm>
          <a:prstGeom prst="rect">
            <a:avLst/>
          </a:prstGeom>
        </p:spPr>
        <p:txBody>
          <a:bodyPr wrap="square">
            <a:spAutoFit/>
          </a:bodyPr>
          <a:lstStyle/>
          <a:p>
            <a:r>
              <a:rPr lang="nb-NO" b="1" dirty="0">
                <a:solidFill>
                  <a:srgbClr val="FF0000"/>
                </a:solidFill>
              </a:rPr>
              <a:t>3.5. - Swot Analizi ve Swot Matris </a:t>
            </a:r>
            <a:endParaRPr lang="tr-TR" b="1" dirty="0" smtClean="0">
              <a:solidFill>
                <a:srgbClr val="FF0000"/>
              </a:solidFill>
            </a:endParaRPr>
          </a:p>
          <a:p>
            <a:endParaRPr lang="nb-NO" b="1" dirty="0">
              <a:solidFill>
                <a:srgbClr val="FF0000"/>
              </a:solidFill>
            </a:endParaRPr>
          </a:p>
          <a:p>
            <a:r>
              <a:rPr lang="tr-TR" b="1" dirty="0">
                <a:solidFill>
                  <a:srgbClr val="FF0000"/>
                </a:solidFill>
              </a:rPr>
              <a:t>3.5.1. - </a:t>
            </a:r>
            <a:r>
              <a:rPr lang="tr-TR" b="1" dirty="0" err="1">
                <a:solidFill>
                  <a:srgbClr val="FF0000"/>
                </a:solidFill>
              </a:rPr>
              <a:t>Swot</a:t>
            </a:r>
            <a:r>
              <a:rPr lang="tr-TR" b="1" dirty="0">
                <a:solidFill>
                  <a:srgbClr val="FF0000"/>
                </a:solidFill>
              </a:rPr>
              <a:t> Analizi </a:t>
            </a:r>
            <a:endParaRPr lang="tr-TR" b="1" dirty="0" smtClean="0">
              <a:solidFill>
                <a:srgbClr val="FF0000"/>
              </a:solidFill>
            </a:endParaRPr>
          </a:p>
          <a:p>
            <a:endParaRPr lang="tr-TR" b="1" dirty="0"/>
          </a:p>
          <a:p>
            <a:r>
              <a:rPr lang="tr-TR" dirty="0"/>
              <a:t>SWOT Analizi işletmenin, kurumun, tekniğin, sürecin, yapının veya durumun güçlü ve zayıf yönlerini belirlemekte, dış çevreden kaynaklanan fırsat ve tehditleri saptamakta kullanılan bir tekniktir. SWOT Analizinde, kurumun dış çevresindeki unsurların incelenmesi sonucunda kurum için fırsat ve tehditler, kurum içi analiz sonucunda ise kurumun güçlü ve zayıf yönleri belirlenir. </a:t>
            </a:r>
            <a:endParaRPr lang="tr-TR" dirty="0" smtClean="0"/>
          </a:p>
          <a:p>
            <a:endParaRPr lang="tr-TR" dirty="0"/>
          </a:p>
          <a:p>
            <a:r>
              <a:rPr lang="tr-TR" dirty="0"/>
              <a:t>SWOT; İngilizcedeki </a:t>
            </a:r>
            <a:r>
              <a:rPr lang="tr-TR" dirty="0" err="1"/>
              <a:t>Strengths</a:t>
            </a:r>
            <a:r>
              <a:rPr lang="tr-TR" dirty="0"/>
              <a:t> (güçlü yönler), </a:t>
            </a:r>
            <a:r>
              <a:rPr lang="tr-TR" dirty="0" err="1"/>
              <a:t>Weaknesses</a:t>
            </a:r>
            <a:r>
              <a:rPr lang="tr-TR" dirty="0"/>
              <a:t> (zayıf yönler), </a:t>
            </a:r>
            <a:r>
              <a:rPr lang="tr-TR" dirty="0" err="1"/>
              <a:t>Opportunities</a:t>
            </a:r>
            <a:r>
              <a:rPr lang="tr-TR" dirty="0"/>
              <a:t> (fırsatlar), </a:t>
            </a:r>
            <a:r>
              <a:rPr lang="tr-TR" dirty="0" err="1"/>
              <a:t>Threats</a:t>
            </a:r>
            <a:r>
              <a:rPr lang="tr-TR" dirty="0"/>
              <a:t> (tehditler) kelimelerinin baş harflerinden üretilmiş bir kısaltmadır. </a:t>
            </a:r>
            <a:r>
              <a:rPr lang="tr-TR" dirty="0" err="1"/>
              <a:t>SWOT’un</a:t>
            </a:r>
            <a:r>
              <a:rPr lang="tr-TR" dirty="0"/>
              <a:t> Türkçe karşılığı olarak GZFT Analizi ifadesi kullanılmaktadır. Ancak ülkemizdeki stratejik yönetim çalışmalarında ve uygulamalarda bu analiz İngilizce karşılığı gibi SWOT olarak adlandırılmakta ve yaygın olarak kullanılmaktadır. Bu nedenle stratejik planlama çalışmasında </a:t>
            </a:r>
            <a:r>
              <a:rPr lang="tr-TR" dirty="0" smtClean="0"/>
              <a:t>SWOT </a:t>
            </a:r>
            <a:r>
              <a:rPr lang="tr-TR" dirty="0"/>
              <a:t>terimi kullanılmıştır. </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ctrTitle" idx="4294967295"/>
          </p:nvPr>
        </p:nvSpPr>
        <p:spPr>
          <a:xfrm>
            <a:off x="0" y="2130425"/>
            <a:ext cx="7772400" cy="1470025"/>
          </a:xfrm>
        </p:spPr>
        <p:txBody>
          <a:bodyPr>
            <a:normAutofit fontScale="90000"/>
          </a:bodyPr>
          <a:lstStyle/>
          <a:p>
            <a:r>
              <a:rPr lang="tr-TR" b="1" dirty="0" smtClean="0"/>
              <a:t/>
            </a:r>
            <a:br>
              <a:rPr lang="tr-TR" b="1" dirty="0" smtClean="0"/>
            </a:br>
            <a:r>
              <a:rPr lang="tr-TR" b="1" dirty="0" smtClean="0"/>
              <a:t/>
            </a:r>
            <a:br>
              <a:rPr lang="tr-TR" b="1" dirty="0" smtClean="0"/>
            </a:br>
            <a:endParaRPr lang="tr-TR" dirty="0">
              <a:solidFill>
                <a:srgbClr val="FF0000"/>
              </a:solidFill>
            </a:endParaRPr>
          </a:p>
        </p:txBody>
      </p:sp>
      <p:sp>
        <p:nvSpPr>
          <p:cNvPr id="3" name="2 Dikdörtgen"/>
          <p:cNvSpPr/>
          <p:nvPr/>
        </p:nvSpPr>
        <p:spPr>
          <a:xfrm>
            <a:off x="0" y="214290"/>
            <a:ext cx="9144000" cy="5355312"/>
          </a:xfrm>
          <a:prstGeom prst="rect">
            <a:avLst/>
          </a:prstGeom>
        </p:spPr>
        <p:txBody>
          <a:bodyPr wrap="square">
            <a:spAutoFit/>
          </a:bodyPr>
          <a:lstStyle/>
          <a:p>
            <a:r>
              <a:rPr lang="tr-TR" b="1" dirty="0"/>
              <a:t>Fırsatlar, </a:t>
            </a:r>
            <a:r>
              <a:rPr lang="tr-TR" dirty="0"/>
              <a:t>dış çevrenin analizi sonucunda ortaya çıkan ve kurum için olumlu sonuçlar yaratabilecek unsurlardır. Bu bağlamda fırsat, kurumun amaçlarını başarı ile gerçekleştirebilmesi için dış çevreden gelen elverişli herhangi bir durum olarak tanımlanabilir. </a:t>
            </a:r>
            <a:endParaRPr lang="tr-TR" dirty="0" smtClean="0"/>
          </a:p>
          <a:p>
            <a:endParaRPr lang="tr-TR" dirty="0"/>
          </a:p>
          <a:p>
            <a:r>
              <a:rPr lang="tr-TR" b="1" dirty="0"/>
              <a:t>Tehditler, </a:t>
            </a:r>
            <a:r>
              <a:rPr lang="tr-TR" dirty="0"/>
              <a:t>fırsatların aksine kurumun varlığını sürdürmesine engel olabilecek, başarılarını engelleyebilecek, uzak ve yakın çevredeki değişimler sonunda ortaya çıkan, kurum için arzu edilmeyen oluşumlardır. Sürekli ve hızlı değişen bir dış çevrede, bu unsurları izlemek ve onlara karşı önlemler almak kurumun başarılarını sürdürmesi açısından önemli olmaktadır. </a:t>
            </a:r>
            <a:endParaRPr lang="tr-TR" dirty="0" smtClean="0"/>
          </a:p>
          <a:p>
            <a:endParaRPr lang="tr-TR" dirty="0"/>
          </a:p>
          <a:p>
            <a:r>
              <a:rPr lang="tr-TR" b="1" dirty="0"/>
              <a:t>Güçlü Yönler, </a:t>
            </a:r>
            <a:r>
              <a:rPr lang="tr-TR" dirty="0"/>
              <a:t>kurumun içerisinde, bünyesinden gelen, kurumu benzerlerinden üstün kılan, amaçlarına ulaşmasını, büyümesini ve gelişmesi destekleyen içsel pozitif unsurlardır. </a:t>
            </a:r>
            <a:endParaRPr lang="tr-TR" dirty="0" smtClean="0"/>
          </a:p>
          <a:p>
            <a:endParaRPr lang="tr-TR" dirty="0"/>
          </a:p>
          <a:p>
            <a:r>
              <a:rPr lang="tr-TR" b="1" dirty="0"/>
              <a:t>Zayıf Yönler, </a:t>
            </a:r>
            <a:r>
              <a:rPr lang="tr-TR" dirty="0"/>
              <a:t>kurumun içerisinde, bünyesinden gelen, kurumun benzerlerinden geri kalmasına neden olan, amaçlarına ulaşmasını, büyümesini ve gelişmesi engelleyen içsel negatif unsurlardır</a:t>
            </a:r>
            <a:r>
              <a:rPr lang="tr-TR" dirty="0" smtClean="0"/>
              <a:t>.</a:t>
            </a:r>
          </a:p>
          <a:p>
            <a:r>
              <a:rPr lang="tr-TR" dirty="0" smtClean="0"/>
              <a:t> </a:t>
            </a:r>
            <a:endParaRPr lang="tr-TR" dirty="0"/>
          </a:p>
          <a:p>
            <a:r>
              <a:rPr lang="tr-TR" dirty="0"/>
              <a:t>Bu nedenle kurumun, güçlü ve zayıf yönleri belirlenirken mümkün olduğu kadar objektif olunmalı ve belirtilen yönlerin kanıtlara dayalı olmasına dikkat edilmelidir. </a:t>
            </a:r>
          </a:p>
          <a:p>
            <a:r>
              <a:rPr lang="tr-TR" dirty="0"/>
              <a:t>SWOT Analizi özet olarak, bir kurumun kendini tanıma çabası olup gelişim için çıkılan yolda “şu anda neredeyiz? ” sorusunun cevabını verir. </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ctrTitle" idx="4294967295"/>
          </p:nvPr>
        </p:nvSpPr>
        <p:spPr>
          <a:xfrm>
            <a:off x="0" y="2130425"/>
            <a:ext cx="7772400" cy="1470025"/>
          </a:xfrm>
        </p:spPr>
        <p:txBody>
          <a:bodyPr>
            <a:normAutofit fontScale="90000"/>
          </a:bodyPr>
          <a:lstStyle/>
          <a:p>
            <a:r>
              <a:rPr lang="tr-TR" b="1" dirty="0" smtClean="0"/>
              <a:t/>
            </a:r>
            <a:br>
              <a:rPr lang="tr-TR" b="1" dirty="0" smtClean="0"/>
            </a:br>
            <a:r>
              <a:rPr lang="tr-TR" b="1" dirty="0" smtClean="0"/>
              <a:t/>
            </a:r>
            <a:br>
              <a:rPr lang="tr-TR" b="1" dirty="0" smtClean="0"/>
            </a:br>
            <a:endParaRPr lang="tr-TR" dirty="0">
              <a:solidFill>
                <a:srgbClr val="FF0000"/>
              </a:solidFill>
            </a:endParaRPr>
          </a:p>
        </p:txBody>
      </p:sp>
      <p:sp>
        <p:nvSpPr>
          <p:cNvPr id="3" name="2 Dikdörtgen"/>
          <p:cNvSpPr/>
          <p:nvPr/>
        </p:nvSpPr>
        <p:spPr>
          <a:xfrm>
            <a:off x="214282" y="214290"/>
            <a:ext cx="8501122" cy="7017306"/>
          </a:xfrm>
          <a:prstGeom prst="rect">
            <a:avLst/>
          </a:prstGeom>
        </p:spPr>
        <p:txBody>
          <a:bodyPr wrap="square">
            <a:spAutoFit/>
          </a:bodyPr>
          <a:lstStyle/>
          <a:p>
            <a:r>
              <a:rPr lang="tr-TR" dirty="0" smtClean="0"/>
              <a:t>2019 Yılı Ekim Ayında Stratejik Planlama Ekibimizin</a:t>
            </a:r>
            <a:r>
              <a:rPr lang="tr-TR" dirty="0"/>
              <a:t>, </a:t>
            </a:r>
            <a:r>
              <a:rPr lang="tr-TR" dirty="0" smtClean="0"/>
              <a:t>Üyeler ,Personel ve Dış Paydaşlarla </a:t>
            </a:r>
            <a:r>
              <a:rPr lang="tr-TR" dirty="0"/>
              <a:t>yapılan anket sonuçlarını da göz önünde bulundurarak yapmış olduğu çalışmalar neticesinde Akşehir </a:t>
            </a:r>
            <a:r>
              <a:rPr lang="tr-TR" dirty="0" smtClean="0"/>
              <a:t>Ticaret Borsası’nın </a:t>
            </a:r>
            <a:r>
              <a:rPr lang="tr-TR" dirty="0"/>
              <a:t>Kurumsal SWOT Analizi aşağıdaki gibidir. </a:t>
            </a:r>
            <a:endParaRPr lang="tr-TR" dirty="0" smtClean="0"/>
          </a:p>
          <a:p>
            <a:endParaRPr lang="tr-TR" dirty="0"/>
          </a:p>
          <a:p>
            <a:r>
              <a:rPr lang="tr-TR" b="1" u="sng" dirty="0"/>
              <a:t>Güçlü Yönlerimiz </a:t>
            </a:r>
            <a:endParaRPr lang="tr-TR" b="1" u="sng" dirty="0" smtClean="0"/>
          </a:p>
          <a:p>
            <a:endParaRPr lang="tr-TR" b="1" u="sng" dirty="0"/>
          </a:p>
          <a:p>
            <a:r>
              <a:rPr lang="tr-TR" dirty="0" smtClean="0"/>
              <a:t>* </a:t>
            </a:r>
            <a:r>
              <a:rPr lang="tr-TR" dirty="0"/>
              <a:t>Güçlü mali yapısı </a:t>
            </a:r>
          </a:p>
          <a:p>
            <a:r>
              <a:rPr lang="tr-TR" dirty="0" smtClean="0"/>
              <a:t>* </a:t>
            </a:r>
            <a:r>
              <a:rPr lang="tr-TR" dirty="0"/>
              <a:t>Teknik donanım </a:t>
            </a:r>
          </a:p>
          <a:p>
            <a:r>
              <a:rPr lang="tr-TR" dirty="0" smtClean="0"/>
              <a:t>* </a:t>
            </a:r>
            <a:r>
              <a:rPr lang="tr-TR" dirty="0"/>
              <a:t>Personelin devamlılığı </a:t>
            </a:r>
          </a:p>
          <a:p>
            <a:r>
              <a:rPr lang="tr-TR" dirty="0" smtClean="0"/>
              <a:t>* </a:t>
            </a:r>
            <a:r>
              <a:rPr lang="tr-TR" dirty="0"/>
              <a:t>Yönetimin desteği </a:t>
            </a:r>
          </a:p>
          <a:p>
            <a:r>
              <a:rPr lang="tr-TR" dirty="0" smtClean="0"/>
              <a:t>* </a:t>
            </a:r>
            <a:r>
              <a:rPr lang="tr-TR" dirty="0"/>
              <a:t>Yönetimin yeniliklere açık olması </a:t>
            </a:r>
          </a:p>
          <a:p>
            <a:r>
              <a:rPr lang="tr-TR" dirty="0" smtClean="0"/>
              <a:t>* </a:t>
            </a:r>
            <a:r>
              <a:rPr lang="tr-TR" dirty="0"/>
              <a:t>ISO 9001 KYS belgesi bulunması </a:t>
            </a:r>
          </a:p>
          <a:p>
            <a:r>
              <a:rPr lang="tr-TR" dirty="0" smtClean="0"/>
              <a:t>* </a:t>
            </a:r>
            <a:r>
              <a:rPr lang="tr-TR" dirty="0"/>
              <a:t>Şikayet Yönetim Sistemi belgemizin bulunması </a:t>
            </a:r>
          </a:p>
          <a:p>
            <a:endParaRPr lang="tr-TR" dirty="0" smtClean="0"/>
          </a:p>
          <a:p>
            <a:r>
              <a:rPr lang="tr-TR" b="1" u="sng" dirty="0"/>
              <a:t>Zayıf Yönlerimiz </a:t>
            </a:r>
            <a:endParaRPr lang="tr-TR" b="1" u="sng" dirty="0" smtClean="0"/>
          </a:p>
          <a:p>
            <a:endParaRPr lang="tr-TR" b="1" dirty="0"/>
          </a:p>
          <a:p>
            <a:r>
              <a:rPr lang="tr-TR" dirty="0" smtClean="0"/>
              <a:t>* </a:t>
            </a:r>
            <a:r>
              <a:rPr lang="tr-TR" dirty="0"/>
              <a:t>Üye sayımızın azlığı </a:t>
            </a:r>
          </a:p>
          <a:p>
            <a:r>
              <a:rPr lang="tr-TR" dirty="0" smtClean="0"/>
              <a:t>* </a:t>
            </a:r>
            <a:r>
              <a:rPr lang="tr-TR" dirty="0"/>
              <a:t>Personel sayımızın az olması </a:t>
            </a:r>
          </a:p>
          <a:p>
            <a:r>
              <a:rPr lang="tr-TR" dirty="0" smtClean="0"/>
              <a:t>* </a:t>
            </a:r>
            <a:r>
              <a:rPr lang="tr-TR" dirty="0"/>
              <a:t>Personelin eğitim eksikliği </a:t>
            </a:r>
          </a:p>
          <a:p>
            <a:r>
              <a:rPr lang="tr-TR" dirty="0" smtClean="0"/>
              <a:t>* </a:t>
            </a:r>
            <a:r>
              <a:rPr lang="tr-TR" dirty="0"/>
              <a:t>Personelim motivasyon eksikliği bulunması </a:t>
            </a:r>
          </a:p>
          <a:p>
            <a:r>
              <a:rPr lang="tr-TR" dirty="0" smtClean="0"/>
              <a:t>* </a:t>
            </a:r>
            <a:r>
              <a:rPr lang="tr-TR" dirty="0"/>
              <a:t>Üyelerle olan yetersiz iletişim </a:t>
            </a:r>
          </a:p>
          <a:p>
            <a:r>
              <a:rPr lang="tr-TR" dirty="0" smtClean="0"/>
              <a:t>* </a:t>
            </a:r>
            <a:r>
              <a:rPr lang="tr-TR" dirty="0"/>
              <a:t>Diğer borsalarla olan iletişim zayıflığı </a:t>
            </a:r>
          </a:p>
          <a:p>
            <a:r>
              <a:rPr lang="tr-TR" dirty="0"/>
              <a:t>	</a:t>
            </a:r>
          </a:p>
          <a:p>
            <a:r>
              <a:rPr lang="tr-TR" dirty="0"/>
              <a:t>	</a:t>
            </a:r>
          </a:p>
          <a:p>
            <a:endParaRPr lang="tr-TR" dirty="0"/>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ctrTitle" idx="4294967295"/>
          </p:nvPr>
        </p:nvSpPr>
        <p:spPr>
          <a:xfrm>
            <a:off x="0" y="2130425"/>
            <a:ext cx="7772400" cy="1470025"/>
          </a:xfrm>
        </p:spPr>
        <p:txBody>
          <a:bodyPr>
            <a:normAutofit fontScale="90000"/>
          </a:bodyPr>
          <a:lstStyle/>
          <a:p>
            <a:r>
              <a:rPr lang="tr-TR" b="1" dirty="0" smtClean="0"/>
              <a:t/>
            </a:r>
            <a:br>
              <a:rPr lang="tr-TR" b="1" dirty="0" smtClean="0"/>
            </a:br>
            <a:r>
              <a:rPr lang="tr-TR" b="1" dirty="0" smtClean="0"/>
              <a:t/>
            </a:r>
            <a:br>
              <a:rPr lang="tr-TR" b="1" dirty="0" smtClean="0"/>
            </a:br>
            <a:endParaRPr lang="tr-TR" dirty="0">
              <a:solidFill>
                <a:srgbClr val="FF0000"/>
              </a:solidFill>
            </a:endParaRPr>
          </a:p>
        </p:txBody>
      </p:sp>
      <p:sp>
        <p:nvSpPr>
          <p:cNvPr id="3" name="2 Dikdörtgen"/>
          <p:cNvSpPr/>
          <p:nvPr/>
        </p:nvSpPr>
        <p:spPr>
          <a:xfrm>
            <a:off x="214282" y="214290"/>
            <a:ext cx="8429684" cy="7848302"/>
          </a:xfrm>
          <a:prstGeom prst="rect">
            <a:avLst/>
          </a:prstGeom>
        </p:spPr>
        <p:txBody>
          <a:bodyPr wrap="square">
            <a:spAutoFit/>
          </a:bodyPr>
          <a:lstStyle/>
          <a:p>
            <a:r>
              <a:rPr lang="tr-TR" b="1" u="sng" dirty="0"/>
              <a:t>Fırsatlar </a:t>
            </a:r>
            <a:endParaRPr lang="tr-TR" b="1" u="sng" dirty="0" smtClean="0"/>
          </a:p>
          <a:p>
            <a:endParaRPr lang="tr-TR" b="1" u="sng" dirty="0"/>
          </a:p>
          <a:p>
            <a:r>
              <a:rPr lang="tr-TR" dirty="0"/>
              <a:t>*</a:t>
            </a:r>
            <a:r>
              <a:rPr lang="tr-TR" dirty="0" smtClean="0"/>
              <a:t>Bölgemizde </a:t>
            </a:r>
            <a:r>
              <a:rPr lang="tr-TR" dirty="0"/>
              <a:t>kaliteli buğdayın yetişmesi </a:t>
            </a:r>
          </a:p>
          <a:p>
            <a:r>
              <a:rPr lang="tr-TR" dirty="0" smtClean="0"/>
              <a:t>* </a:t>
            </a:r>
            <a:r>
              <a:rPr lang="tr-TR" dirty="0"/>
              <a:t>Kiraz üretiminde Türkiye genelinde söz sahibi olunması </a:t>
            </a:r>
          </a:p>
          <a:p>
            <a:r>
              <a:rPr lang="tr-TR" dirty="0" smtClean="0"/>
              <a:t>* </a:t>
            </a:r>
            <a:r>
              <a:rPr lang="tr-TR" dirty="0"/>
              <a:t>İlçemizde haşhaş, pancar üretiminin fazla olması </a:t>
            </a:r>
          </a:p>
          <a:p>
            <a:r>
              <a:rPr lang="tr-TR" dirty="0" smtClean="0"/>
              <a:t>* </a:t>
            </a:r>
            <a:r>
              <a:rPr lang="tr-TR" dirty="0"/>
              <a:t>Bölgemizin hayvancılığa elverişli olması </a:t>
            </a:r>
          </a:p>
          <a:p>
            <a:r>
              <a:rPr lang="tr-TR" dirty="0" smtClean="0"/>
              <a:t>* </a:t>
            </a:r>
            <a:r>
              <a:rPr lang="tr-TR" dirty="0"/>
              <a:t>Kırsal kalkınma ilgili teşvikler </a:t>
            </a:r>
          </a:p>
          <a:p>
            <a:r>
              <a:rPr lang="tr-TR" dirty="0" smtClean="0"/>
              <a:t>* </a:t>
            </a:r>
            <a:r>
              <a:rPr lang="tr-TR" dirty="0"/>
              <a:t>Kalkınmada öncelikli bölgede olmamız </a:t>
            </a:r>
          </a:p>
          <a:p>
            <a:r>
              <a:rPr lang="tr-TR" dirty="0" smtClean="0"/>
              <a:t>*Medyanın </a:t>
            </a:r>
            <a:r>
              <a:rPr lang="tr-TR" dirty="0"/>
              <a:t>etkisinin artması </a:t>
            </a:r>
            <a:endParaRPr lang="tr-TR" dirty="0" smtClean="0"/>
          </a:p>
          <a:p>
            <a:endParaRPr lang="tr-TR" dirty="0"/>
          </a:p>
          <a:p>
            <a:r>
              <a:rPr lang="tr-TR" b="1" u="sng" dirty="0"/>
              <a:t>Tehditler </a:t>
            </a:r>
            <a:endParaRPr lang="tr-TR" b="1" u="sng" dirty="0" smtClean="0"/>
          </a:p>
          <a:p>
            <a:endParaRPr lang="tr-TR" b="1" u="sng" dirty="0"/>
          </a:p>
          <a:p>
            <a:r>
              <a:rPr lang="tr-TR" dirty="0" smtClean="0"/>
              <a:t>* </a:t>
            </a:r>
            <a:r>
              <a:rPr lang="tr-TR" dirty="0"/>
              <a:t>Küresel ekonominin olumsuz etkisi </a:t>
            </a:r>
          </a:p>
          <a:p>
            <a:r>
              <a:rPr lang="tr-TR" dirty="0" smtClean="0"/>
              <a:t>* </a:t>
            </a:r>
            <a:r>
              <a:rPr lang="tr-TR" dirty="0"/>
              <a:t>Küresel ısınmanın etkisi </a:t>
            </a:r>
          </a:p>
          <a:p>
            <a:r>
              <a:rPr lang="tr-TR" dirty="0" smtClean="0"/>
              <a:t>* </a:t>
            </a:r>
            <a:r>
              <a:rPr lang="tr-TR" dirty="0"/>
              <a:t>Dünya ekonomisindeki belirsizlikler </a:t>
            </a:r>
          </a:p>
          <a:p>
            <a:r>
              <a:rPr lang="tr-TR" dirty="0" smtClean="0"/>
              <a:t>* </a:t>
            </a:r>
            <a:r>
              <a:rPr lang="tr-TR" dirty="0"/>
              <a:t>Üyelerin borsaya karşı duyarsızlığı </a:t>
            </a:r>
          </a:p>
          <a:p>
            <a:r>
              <a:rPr lang="tr-TR" dirty="0" smtClean="0"/>
              <a:t>* </a:t>
            </a:r>
            <a:r>
              <a:rPr lang="tr-TR" dirty="0"/>
              <a:t>Tarımsal planlamanın olmaması </a:t>
            </a:r>
          </a:p>
          <a:p>
            <a:r>
              <a:rPr lang="tr-TR" dirty="0" smtClean="0"/>
              <a:t>* </a:t>
            </a:r>
            <a:r>
              <a:rPr lang="tr-TR" dirty="0"/>
              <a:t>Köyden kente göç </a:t>
            </a:r>
          </a:p>
          <a:p>
            <a:r>
              <a:rPr lang="tr-TR" dirty="0" smtClean="0"/>
              <a:t>* </a:t>
            </a:r>
            <a:r>
              <a:rPr lang="tr-TR" dirty="0"/>
              <a:t>Genç nüfusun azalması </a:t>
            </a:r>
          </a:p>
          <a:p>
            <a:r>
              <a:rPr lang="tr-TR" dirty="0" smtClean="0"/>
              <a:t>* </a:t>
            </a:r>
            <a:r>
              <a:rPr lang="tr-TR" dirty="0"/>
              <a:t>Gençlerin tarım sektöründe çalışmak istememesi </a:t>
            </a:r>
          </a:p>
          <a:p>
            <a:r>
              <a:rPr lang="tr-TR" dirty="0" smtClean="0"/>
              <a:t>* </a:t>
            </a:r>
            <a:r>
              <a:rPr lang="tr-TR" dirty="0"/>
              <a:t>İlçemizde sosyal hayatın yetersizliği </a:t>
            </a:r>
          </a:p>
          <a:p>
            <a:r>
              <a:rPr lang="tr-TR" dirty="0" smtClean="0"/>
              <a:t>* </a:t>
            </a:r>
            <a:r>
              <a:rPr lang="tr-TR" dirty="0"/>
              <a:t>Vergide kayıt dışılığın artması </a:t>
            </a:r>
          </a:p>
          <a:p>
            <a:r>
              <a:rPr lang="tr-TR" dirty="0" smtClean="0"/>
              <a:t>* </a:t>
            </a:r>
            <a:r>
              <a:rPr lang="tr-TR" dirty="0"/>
              <a:t>Üyelerimizin bilgi eksikliği </a:t>
            </a:r>
          </a:p>
          <a:p>
            <a:r>
              <a:rPr lang="tr-TR" dirty="0"/>
              <a:t>	</a:t>
            </a:r>
          </a:p>
          <a:p>
            <a:endParaRPr lang="tr-TR" dirty="0" smtClean="0"/>
          </a:p>
          <a:p>
            <a:pPr>
              <a:buFont typeface="Arial" charset="0"/>
              <a:buChar char="•"/>
            </a:pPr>
            <a:endParaRPr lang="tr-TR" dirty="0"/>
          </a:p>
          <a:p>
            <a:endParaRPr lang="tr-TR" dirty="0"/>
          </a:p>
          <a:p>
            <a:r>
              <a:rPr lang="tr-TR" dirty="0"/>
              <a:t>	</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ctrTitle" idx="4294967295"/>
          </p:nvPr>
        </p:nvSpPr>
        <p:spPr>
          <a:xfrm>
            <a:off x="0" y="2130425"/>
            <a:ext cx="7772400" cy="1470025"/>
          </a:xfrm>
        </p:spPr>
        <p:txBody>
          <a:bodyPr>
            <a:normAutofit fontScale="90000"/>
          </a:bodyPr>
          <a:lstStyle/>
          <a:p>
            <a:r>
              <a:rPr lang="tr-TR" b="1" dirty="0" smtClean="0"/>
              <a:t/>
            </a:r>
            <a:br>
              <a:rPr lang="tr-TR" b="1" dirty="0" smtClean="0"/>
            </a:br>
            <a:r>
              <a:rPr lang="tr-TR" b="1" dirty="0" smtClean="0"/>
              <a:t/>
            </a:r>
            <a:br>
              <a:rPr lang="tr-TR" b="1" dirty="0" smtClean="0"/>
            </a:br>
            <a:endParaRPr lang="tr-TR" dirty="0">
              <a:solidFill>
                <a:srgbClr val="FF0000"/>
              </a:solidFill>
            </a:endParaRPr>
          </a:p>
        </p:txBody>
      </p:sp>
      <p:sp>
        <p:nvSpPr>
          <p:cNvPr id="3" name="2 Dikdörtgen"/>
          <p:cNvSpPr/>
          <p:nvPr/>
        </p:nvSpPr>
        <p:spPr>
          <a:xfrm>
            <a:off x="0" y="142852"/>
            <a:ext cx="9144000" cy="5355312"/>
          </a:xfrm>
          <a:prstGeom prst="rect">
            <a:avLst/>
          </a:prstGeom>
        </p:spPr>
        <p:txBody>
          <a:bodyPr wrap="square">
            <a:spAutoFit/>
          </a:bodyPr>
          <a:lstStyle/>
          <a:p>
            <a:r>
              <a:rPr lang="tr-TR" b="1" dirty="0">
                <a:solidFill>
                  <a:srgbClr val="FF0000"/>
                </a:solidFill>
              </a:rPr>
              <a:t>3.5.2. - </a:t>
            </a:r>
            <a:r>
              <a:rPr lang="tr-TR" b="1" dirty="0" err="1">
                <a:solidFill>
                  <a:srgbClr val="FF0000"/>
                </a:solidFill>
              </a:rPr>
              <a:t>Swot</a:t>
            </a:r>
            <a:r>
              <a:rPr lang="tr-TR" b="1" dirty="0">
                <a:solidFill>
                  <a:srgbClr val="FF0000"/>
                </a:solidFill>
              </a:rPr>
              <a:t> Matris </a:t>
            </a:r>
            <a:endParaRPr lang="tr-TR" b="1" dirty="0" smtClean="0">
              <a:solidFill>
                <a:srgbClr val="FF0000"/>
              </a:solidFill>
            </a:endParaRPr>
          </a:p>
          <a:p>
            <a:endParaRPr lang="tr-TR" b="1" dirty="0">
              <a:solidFill>
                <a:srgbClr val="FF0000"/>
              </a:solidFill>
            </a:endParaRPr>
          </a:p>
          <a:p>
            <a:r>
              <a:rPr lang="tr-TR" dirty="0"/>
              <a:t>SWOT Analizi sonucunda, kurumun stratejik kararlarını vermesi ve stratejilerini belirlemesi için gerekli olan SWOT Matris hazırlanır. </a:t>
            </a:r>
            <a:endParaRPr lang="tr-TR" dirty="0" smtClean="0"/>
          </a:p>
          <a:p>
            <a:endParaRPr lang="tr-TR" dirty="0"/>
          </a:p>
          <a:p>
            <a:r>
              <a:rPr lang="tr-TR" b="1" dirty="0"/>
              <a:t>S-W Stratejileri; </a:t>
            </a:r>
            <a:r>
              <a:rPr lang="tr-TR" dirty="0"/>
              <a:t>Kurum çeşitli fırsatlarla karşı karşıyadır ve bu fırsatları teşvik edecek çeşitli içsel üstünlüklere sahiptir. Bu durum ortamdan yararlanma yönünde büyüme amaçlı stratejiler gerektirebilir. </a:t>
            </a:r>
            <a:endParaRPr lang="tr-TR" dirty="0" smtClean="0"/>
          </a:p>
          <a:p>
            <a:endParaRPr lang="tr-TR" dirty="0"/>
          </a:p>
          <a:p>
            <a:r>
              <a:rPr lang="tr-TR" b="1" dirty="0"/>
              <a:t>S-T Stratejileri; </a:t>
            </a:r>
            <a:r>
              <a:rPr lang="tr-TR" dirty="0"/>
              <a:t>Kurum çeşitli fırsatlarla karşı karşıyadır ancak çeşitli içsel zayıflıklarla engellenmektedir. Burada içsel zayıflıkları ortadan kaldırıp, fırsatlardan daha etkili şekilde yararlanmalarını sağlayacak stratejiler belirlenebilir. </a:t>
            </a:r>
            <a:endParaRPr lang="tr-TR" dirty="0" smtClean="0"/>
          </a:p>
          <a:p>
            <a:endParaRPr lang="tr-TR" dirty="0"/>
          </a:p>
          <a:p>
            <a:r>
              <a:rPr lang="tr-TR" b="1" dirty="0"/>
              <a:t>W-O Stratejileri; </a:t>
            </a:r>
            <a:r>
              <a:rPr lang="tr-TR" dirty="0"/>
              <a:t>Kurum tehdit altındadır ancak önemli içsel üstünlüklere sahiptir. Bu durumda, güçlü yönler avantaj olarak kullanılarak tehditleri ortadan kaldırabilecek stratejiler oluşturulabilir</a:t>
            </a:r>
            <a:r>
              <a:rPr lang="tr-TR" dirty="0" smtClean="0"/>
              <a:t>.</a:t>
            </a:r>
          </a:p>
          <a:p>
            <a:r>
              <a:rPr lang="tr-TR" dirty="0" smtClean="0"/>
              <a:t> </a:t>
            </a:r>
            <a:endParaRPr lang="tr-TR" dirty="0"/>
          </a:p>
          <a:p>
            <a:r>
              <a:rPr lang="tr-TR" b="1" dirty="0"/>
              <a:t>W-T Stratejileri; </a:t>
            </a:r>
            <a:r>
              <a:rPr lang="tr-TR" dirty="0"/>
              <a:t>Kurum önemli çevresel tehditler altındadır ve içsel zayıflıkları bulunmaktadır. Burada, şartlar </a:t>
            </a:r>
            <a:r>
              <a:rPr lang="tr-TR" dirty="0" err="1"/>
              <a:t>gözönünde</a:t>
            </a:r>
            <a:r>
              <a:rPr lang="tr-TR" dirty="0"/>
              <a:t> bulundurularak olumsuz durumların üstesinden gelebilecek stratejiler oluşturulabilir. </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ctrTitle" idx="4294967295"/>
          </p:nvPr>
        </p:nvSpPr>
        <p:spPr>
          <a:xfrm>
            <a:off x="0" y="2130425"/>
            <a:ext cx="7772400" cy="1470025"/>
          </a:xfrm>
        </p:spPr>
        <p:txBody>
          <a:bodyPr>
            <a:normAutofit fontScale="90000"/>
          </a:bodyPr>
          <a:lstStyle/>
          <a:p>
            <a:r>
              <a:rPr lang="tr-TR" b="1" dirty="0" smtClean="0"/>
              <a:t/>
            </a:r>
            <a:br>
              <a:rPr lang="tr-TR" b="1" dirty="0" smtClean="0"/>
            </a:br>
            <a:r>
              <a:rPr lang="tr-TR" b="1" dirty="0" smtClean="0"/>
              <a:t/>
            </a:r>
            <a:br>
              <a:rPr lang="tr-TR" b="1" dirty="0" smtClean="0"/>
            </a:br>
            <a:endParaRPr lang="tr-TR" dirty="0">
              <a:solidFill>
                <a:srgbClr val="FF0000"/>
              </a:solidFill>
            </a:endParaRPr>
          </a:p>
        </p:txBody>
      </p:sp>
      <p:graphicFrame>
        <p:nvGraphicFramePr>
          <p:cNvPr id="4" name="3 Tablo"/>
          <p:cNvGraphicFramePr>
            <a:graphicFrameLocks noGrp="1"/>
          </p:cNvGraphicFramePr>
          <p:nvPr/>
        </p:nvGraphicFramePr>
        <p:xfrm>
          <a:off x="1524000" y="1397000"/>
          <a:ext cx="6096000" cy="4668520"/>
        </p:xfrm>
        <a:graphic>
          <a:graphicData uri="http://schemas.openxmlformats.org/drawingml/2006/table">
            <a:tbl>
              <a:tblPr firstRow="1" bandRow="1">
                <a:tableStyleId>{5C22544A-7EE6-4342-B048-85BDC9FD1C3A}</a:tableStyleId>
              </a:tblPr>
              <a:tblGrid>
                <a:gridCol w="2032000"/>
                <a:gridCol w="2032000"/>
                <a:gridCol w="2032000"/>
              </a:tblGrid>
              <a:tr h="370840">
                <a:tc>
                  <a:txBody>
                    <a:bodyPr/>
                    <a:lstStyle/>
                    <a:p>
                      <a:endParaRPr lang="tr-TR" dirty="0"/>
                    </a:p>
                  </a:txBody>
                  <a:tcPr/>
                </a:tc>
                <a:tc>
                  <a:txBody>
                    <a:bodyPr/>
                    <a:lstStyle/>
                    <a:p>
                      <a:r>
                        <a:rPr lang="tr-TR" dirty="0" smtClean="0"/>
                        <a:t>FIRSATLAR</a:t>
                      </a:r>
                      <a:endParaRPr lang="tr-TR" dirty="0"/>
                    </a:p>
                  </a:txBody>
                  <a:tcPr/>
                </a:tc>
                <a:tc>
                  <a:txBody>
                    <a:bodyPr/>
                    <a:lstStyle/>
                    <a:p>
                      <a:r>
                        <a:rPr lang="tr-TR" dirty="0" smtClean="0"/>
                        <a:t>TEHDİTLER</a:t>
                      </a:r>
                      <a:endParaRPr lang="tr-TR" dirty="0"/>
                    </a:p>
                  </a:txBody>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tr-TR" sz="1800" b="1" kern="1200" baseline="0" dirty="0" smtClean="0">
                          <a:solidFill>
                            <a:schemeClr val="dk1"/>
                          </a:solidFill>
                          <a:latin typeface="+mn-lt"/>
                          <a:ea typeface="+mn-ea"/>
                          <a:cs typeface="+mn-cs"/>
                        </a:rPr>
                        <a:t>Güçlü Yönler (S) 	</a:t>
                      </a:r>
                    </a:p>
                    <a:p>
                      <a:endParaRPr lang="tr-TR" dirty="0"/>
                    </a:p>
                  </a:txBody>
                  <a:tcPr/>
                </a:tc>
                <a:tc>
                  <a:txBody>
                    <a:bodyPr/>
                    <a:lstStyle/>
                    <a:p>
                      <a:r>
                        <a:rPr lang="tr-TR" sz="1800" b="1" kern="1200" baseline="0" dirty="0" smtClean="0">
                          <a:solidFill>
                            <a:schemeClr val="dk1"/>
                          </a:solidFill>
                          <a:latin typeface="+mn-lt"/>
                          <a:ea typeface="+mn-ea"/>
                          <a:cs typeface="+mn-cs"/>
                        </a:rPr>
                        <a:t>S – O Stratejileri </a:t>
                      </a:r>
                    </a:p>
                    <a:p>
                      <a:r>
                        <a:rPr lang="tr-TR" sz="1800" kern="1200" baseline="0" dirty="0" smtClean="0">
                          <a:solidFill>
                            <a:schemeClr val="dk1"/>
                          </a:solidFill>
                          <a:latin typeface="+mn-lt"/>
                          <a:ea typeface="+mn-ea"/>
                          <a:cs typeface="+mn-cs"/>
                        </a:rPr>
                        <a:t>Kurumun güçlü yönleri ile çevreden gelen fırsatları eşleştiren stratejiler 	</a:t>
                      </a:r>
                    </a:p>
                    <a:p>
                      <a:endParaRPr lang="tr-TR" dirty="0"/>
                    </a:p>
                  </a:txBody>
                  <a:tcPr/>
                </a:tc>
                <a:tc>
                  <a:txBody>
                    <a:bodyPr/>
                    <a:lstStyle/>
                    <a:p>
                      <a:r>
                        <a:rPr lang="tr-TR" sz="1800" b="1" kern="1200" baseline="0" dirty="0" smtClean="0">
                          <a:solidFill>
                            <a:schemeClr val="dk1"/>
                          </a:solidFill>
                          <a:latin typeface="+mn-lt"/>
                          <a:ea typeface="+mn-ea"/>
                          <a:cs typeface="+mn-cs"/>
                        </a:rPr>
                        <a:t>S – T Stratejileri </a:t>
                      </a:r>
                    </a:p>
                    <a:p>
                      <a:r>
                        <a:rPr lang="tr-TR" sz="1800" kern="1200" baseline="0" dirty="0" smtClean="0">
                          <a:solidFill>
                            <a:schemeClr val="dk1"/>
                          </a:solidFill>
                          <a:latin typeface="+mn-lt"/>
                          <a:ea typeface="+mn-ea"/>
                          <a:cs typeface="+mn-cs"/>
                        </a:rPr>
                        <a:t>Fırsatları kullanmak amacıyla zayıf yönleri ortadan kaldırmaya yönelik stratejiler. 	</a:t>
                      </a:r>
                    </a:p>
                    <a:p>
                      <a:endParaRPr lang="tr-TR" dirty="0"/>
                    </a:p>
                  </a:txBody>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tr-TR" sz="1800" b="1" kern="1200" baseline="0" dirty="0" smtClean="0">
                          <a:solidFill>
                            <a:schemeClr val="dk1"/>
                          </a:solidFill>
                          <a:latin typeface="+mn-lt"/>
                          <a:ea typeface="+mn-ea"/>
                          <a:cs typeface="+mn-cs"/>
                        </a:rPr>
                        <a:t>Zayıf Yönler (W) 	</a:t>
                      </a:r>
                    </a:p>
                    <a:p>
                      <a:endParaRPr lang="tr-TR" dirty="0"/>
                    </a:p>
                  </a:txBody>
                  <a:tcPr/>
                </a:tc>
                <a:tc>
                  <a:txBody>
                    <a:bodyPr/>
                    <a:lstStyle/>
                    <a:p>
                      <a:r>
                        <a:rPr lang="tr-TR" sz="1800" b="1" kern="1200" baseline="0" dirty="0" smtClean="0">
                          <a:solidFill>
                            <a:schemeClr val="dk1"/>
                          </a:solidFill>
                          <a:latin typeface="+mn-lt"/>
                          <a:ea typeface="+mn-ea"/>
                          <a:cs typeface="+mn-cs"/>
                        </a:rPr>
                        <a:t>W – O Stratejileri </a:t>
                      </a:r>
                    </a:p>
                    <a:p>
                      <a:r>
                        <a:rPr lang="tr-TR" sz="1800" kern="1200" baseline="0" dirty="0" smtClean="0">
                          <a:solidFill>
                            <a:schemeClr val="dk1"/>
                          </a:solidFill>
                          <a:latin typeface="+mn-lt"/>
                          <a:ea typeface="+mn-ea"/>
                          <a:cs typeface="+mn-cs"/>
                        </a:rPr>
                        <a:t>Güçlü yönleri kullanarak dış tehditleri bertaraf etmeye yönelik stratejiler. 	</a:t>
                      </a:r>
                    </a:p>
                    <a:p>
                      <a:endParaRPr lang="tr-TR" dirty="0"/>
                    </a:p>
                  </a:txBody>
                  <a:tcPr/>
                </a:tc>
                <a:tc>
                  <a:txBody>
                    <a:bodyPr/>
                    <a:lstStyle/>
                    <a:p>
                      <a:r>
                        <a:rPr lang="tr-TR" sz="1800" b="1" kern="1200" baseline="0" dirty="0" smtClean="0">
                          <a:solidFill>
                            <a:schemeClr val="dk1"/>
                          </a:solidFill>
                          <a:latin typeface="+mn-lt"/>
                          <a:ea typeface="+mn-ea"/>
                          <a:cs typeface="+mn-cs"/>
                        </a:rPr>
                        <a:t>W – T Stratejileri </a:t>
                      </a:r>
                    </a:p>
                    <a:p>
                      <a:r>
                        <a:rPr lang="tr-TR" sz="1800" kern="1200" baseline="0" dirty="0" smtClean="0">
                          <a:solidFill>
                            <a:schemeClr val="dk1"/>
                          </a:solidFill>
                          <a:latin typeface="+mn-lt"/>
                          <a:ea typeface="+mn-ea"/>
                          <a:cs typeface="+mn-cs"/>
                        </a:rPr>
                        <a:t>Kurumsal zayıflıkların dış tehditleri etkili kılmasını önleyecek savunma stratejileri. 	</a:t>
                      </a:r>
                    </a:p>
                    <a:p>
                      <a:endParaRPr lang="tr-TR" dirty="0"/>
                    </a:p>
                  </a:txBody>
                  <a:tcPr/>
                </a:tc>
              </a:tr>
            </a:tbl>
          </a:graphicData>
        </a:graphic>
      </p:graphicFrame>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ctrTitle" idx="4294967295"/>
          </p:nvPr>
        </p:nvSpPr>
        <p:spPr>
          <a:xfrm>
            <a:off x="0" y="2130425"/>
            <a:ext cx="7772400" cy="1470025"/>
          </a:xfrm>
        </p:spPr>
        <p:txBody>
          <a:bodyPr>
            <a:normAutofit fontScale="90000"/>
          </a:bodyPr>
          <a:lstStyle/>
          <a:p>
            <a:r>
              <a:rPr lang="tr-TR" b="1" dirty="0" smtClean="0"/>
              <a:t/>
            </a:r>
            <a:br>
              <a:rPr lang="tr-TR" b="1" dirty="0" smtClean="0"/>
            </a:br>
            <a:r>
              <a:rPr lang="tr-TR" b="1" dirty="0" smtClean="0"/>
              <a:t/>
            </a:r>
            <a:br>
              <a:rPr lang="tr-TR" b="1" dirty="0" smtClean="0"/>
            </a:br>
            <a:endParaRPr lang="tr-TR" dirty="0">
              <a:solidFill>
                <a:srgbClr val="FF0000"/>
              </a:solidFill>
            </a:endParaRPr>
          </a:p>
        </p:txBody>
      </p:sp>
      <p:graphicFrame>
        <p:nvGraphicFramePr>
          <p:cNvPr id="5" name="4 Tablo"/>
          <p:cNvGraphicFramePr>
            <a:graphicFrameLocks noGrp="1"/>
          </p:cNvGraphicFramePr>
          <p:nvPr/>
        </p:nvGraphicFramePr>
        <p:xfrm>
          <a:off x="0" y="187100"/>
          <a:ext cx="9144000" cy="6643711"/>
        </p:xfrm>
        <a:graphic>
          <a:graphicData uri="http://schemas.openxmlformats.org/drawingml/2006/table">
            <a:tbl>
              <a:tblPr firstRow="1" bandRow="1">
                <a:tableStyleId>{5C22544A-7EE6-4342-B048-85BDC9FD1C3A}</a:tableStyleId>
              </a:tblPr>
              <a:tblGrid>
                <a:gridCol w="3048000"/>
                <a:gridCol w="3048000"/>
                <a:gridCol w="3048000"/>
              </a:tblGrid>
              <a:tr h="683690">
                <a:tc>
                  <a:txBody>
                    <a:bodyPr/>
                    <a:lstStyle/>
                    <a:p>
                      <a:endParaRPr lang="tr-TR" dirty="0"/>
                    </a:p>
                  </a:txBody>
                  <a:tcPr/>
                </a:tc>
                <a:tc>
                  <a:txBody>
                    <a:bodyPr/>
                    <a:lstStyle/>
                    <a:p>
                      <a:endParaRPr lang="tr-TR" dirty="0"/>
                    </a:p>
                  </a:txBody>
                  <a:tcPr/>
                </a:tc>
                <a:tc>
                  <a:txBody>
                    <a:bodyPr/>
                    <a:lstStyle/>
                    <a:p>
                      <a:endParaRPr lang="tr-TR"/>
                    </a:p>
                  </a:txBody>
                  <a:tcPr/>
                </a:tc>
              </a:tr>
              <a:tr h="5276331">
                <a:tc>
                  <a:txBody>
                    <a:bodyPr/>
                    <a:lstStyle/>
                    <a:p>
                      <a:r>
                        <a:rPr lang="tr-TR" sz="1800" b="1" u="sng" kern="1200" baseline="0" dirty="0" smtClean="0">
                          <a:solidFill>
                            <a:schemeClr val="dk1"/>
                          </a:solidFill>
                          <a:latin typeface="+mn-lt"/>
                          <a:ea typeface="+mn-ea"/>
                          <a:cs typeface="+mn-cs"/>
                        </a:rPr>
                        <a:t>FIRSATLAR </a:t>
                      </a:r>
                    </a:p>
                    <a:p>
                      <a:endParaRPr lang="tr-TR" sz="1800" b="1" u="sng" kern="1200" baseline="0" dirty="0" smtClean="0">
                        <a:solidFill>
                          <a:schemeClr val="dk1"/>
                        </a:solidFill>
                        <a:latin typeface="+mn-lt"/>
                        <a:ea typeface="+mn-ea"/>
                        <a:cs typeface="+mn-cs"/>
                      </a:endParaRPr>
                    </a:p>
                    <a:p>
                      <a:r>
                        <a:rPr lang="tr-TR" sz="1800" b="1" kern="1200" baseline="0" dirty="0" smtClean="0">
                          <a:solidFill>
                            <a:schemeClr val="dk1"/>
                          </a:solidFill>
                          <a:latin typeface="+mn-lt"/>
                          <a:ea typeface="+mn-ea"/>
                          <a:cs typeface="+mn-cs"/>
                        </a:rPr>
                        <a:t>1. Bölgemizde kaliteli buğdayın yetişmesi </a:t>
                      </a:r>
                    </a:p>
                    <a:p>
                      <a:r>
                        <a:rPr lang="tr-TR" sz="1800" b="1" kern="1200" baseline="0" dirty="0" smtClean="0">
                          <a:solidFill>
                            <a:schemeClr val="dk1"/>
                          </a:solidFill>
                          <a:latin typeface="+mn-lt"/>
                          <a:ea typeface="+mn-ea"/>
                          <a:cs typeface="+mn-cs"/>
                        </a:rPr>
                        <a:t>2. Kiraz üretiminde Türkiye genelinde söz sahibi olunması </a:t>
                      </a:r>
                    </a:p>
                    <a:p>
                      <a:r>
                        <a:rPr lang="tr-TR" sz="1800" b="1" kern="1200" baseline="0" dirty="0" smtClean="0">
                          <a:solidFill>
                            <a:schemeClr val="dk1"/>
                          </a:solidFill>
                          <a:latin typeface="+mn-lt"/>
                          <a:ea typeface="+mn-ea"/>
                          <a:cs typeface="+mn-cs"/>
                        </a:rPr>
                        <a:t>3. İlçemizde haşhaş, pancar üretiminin fazla olması </a:t>
                      </a:r>
                    </a:p>
                    <a:p>
                      <a:r>
                        <a:rPr lang="tr-TR" sz="1800" b="1" kern="1200" baseline="0" dirty="0" smtClean="0">
                          <a:solidFill>
                            <a:schemeClr val="dk1"/>
                          </a:solidFill>
                          <a:latin typeface="+mn-lt"/>
                          <a:ea typeface="+mn-ea"/>
                          <a:cs typeface="+mn-cs"/>
                        </a:rPr>
                        <a:t>4. Bölgemizin hayvancılığa elverişli olması </a:t>
                      </a:r>
                    </a:p>
                    <a:p>
                      <a:r>
                        <a:rPr lang="tr-TR" sz="1800" b="1" kern="1200" baseline="0" dirty="0" smtClean="0">
                          <a:solidFill>
                            <a:schemeClr val="dk1"/>
                          </a:solidFill>
                          <a:latin typeface="+mn-lt"/>
                          <a:ea typeface="+mn-ea"/>
                          <a:cs typeface="+mn-cs"/>
                        </a:rPr>
                        <a:t>5. Kırsal kalkınma ilgili teşvikler </a:t>
                      </a:r>
                    </a:p>
                    <a:p>
                      <a:r>
                        <a:rPr lang="tr-TR" sz="1800" b="1" kern="1200" baseline="0" dirty="0" smtClean="0">
                          <a:solidFill>
                            <a:schemeClr val="dk1"/>
                          </a:solidFill>
                          <a:latin typeface="+mn-lt"/>
                          <a:ea typeface="+mn-ea"/>
                          <a:cs typeface="+mn-cs"/>
                        </a:rPr>
                        <a:t>6. Kalkınmada öncelikli bölgede olmamız </a:t>
                      </a:r>
                    </a:p>
                    <a:p>
                      <a:r>
                        <a:rPr lang="tr-TR" sz="1800" b="1" kern="1200" baseline="0" dirty="0" smtClean="0">
                          <a:solidFill>
                            <a:schemeClr val="dk1"/>
                          </a:solidFill>
                          <a:latin typeface="+mn-lt"/>
                          <a:ea typeface="+mn-ea"/>
                          <a:cs typeface="+mn-cs"/>
                        </a:rPr>
                        <a:t>7. Medyanın etkisinin artması </a:t>
                      </a:r>
                    </a:p>
                    <a:p>
                      <a:r>
                        <a:rPr lang="tr-TR" sz="1800" kern="1200" baseline="0" dirty="0" smtClean="0">
                          <a:solidFill>
                            <a:schemeClr val="dk1"/>
                          </a:solidFill>
                          <a:latin typeface="+mn-lt"/>
                          <a:ea typeface="+mn-ea"/>
                          <a:cs typeface="+mn-cs"/>
                        </a:rPr>
                        <a:t>	</a:t>
                      </a:r>
                    </a:p>
                    <a:p>
                      <a:endParaRPr lang="tr-TR" dirty="0"/>
                    </a:p>
                  </a:txBody>
                  <a:tcPr/>
                </a:tc>
                <a:tc>
                  <a:txBody>
                    <a:bodyPr/>
                    <a:lstStyle/>
                    <a:p>
                      <a:r>
                        <a:rPr lang="tr-TR" sz="1800" b="1" u="sng" kern="1200" baseline="0" dirty="0" smtClean="0">
                          <a:solidFill>
                            <a:schemeClr val="dk1"/>
                          </a:solidFill>
                          <a:latin typeface="+mn-lt"/>
                          <a:ea typeface="+mn-ea"/>
                          <a:cs typeface="+mn-cs"/>
                        </a:rPr>
                        <a:t>GÜÇLÜ YÖNLER </a:t>
                      </a:r>
                    </a:p>
                    <a:p>
                      <a:endParaRPr lang="tr-TR" sz="1800" b="1" u="sng" kern="1200" baseline="0" dirty="0" smtClean="0">
                        <a:solidFill>
                          <a:schemeClr val="dk1"/>
                        </a:solidFill>
                        <a:latin typeface="+mn-lt"/>
                        <a:ea typeface="+mn-ea"/>
                        <a:cs typeface="+mn-cs"/>
                      </a:endParaRPr>
                    </a:p>
                    <a:p>
                      <a:r>
                        <a:rPr lang="tr-TR" sz="1800" b="1" kern="1200" baseline="0" dirty="0" smtClean="0">
                          <a:solidFill>
                            <a:schemeClr val="dk1"/>
                          </a:solidFill>
                          <a:latin typeface="+mn-lt"/>
                          <a:ea typeface="+mn-ea"/>
                          <a:cs typeface="+mn-cs"/>
                        </a:rPr>
                        <a:t>1. Güçlü mali yapısı </a:t>
                      </a:r>
                    </a:p>
                    <a:p>
                      <a:r>
                        <a:rPr lang="tr-TR" sz="1800" b="1" kern="1200" baseline="0" dirty="0" smtClean="0">
                          <a:solidFill>
                            <a:schemeClr val="dk1"/>
                          </a:solidFill>
                          <a:latin typeface="+mn-lt"/>
                          <a:ea typeface="+mn-ea"/>
                          <a:cs typeface="+mn-cs"/>
                        </a:rPr>
                        <a:t>2. Teknik donanım </a:t>
                      </a:r>
                    </a:p>
                    <a:p>
                      <a:r>
                        <a:rPr lang="tr-TR" sz="1800" b="1" kern="1200" baseline="0" dirty="0" smtClean="0">
                          <a:solidFill>
                            <a:schemeClr val="dk1"/>
                          </a:solidFill>
                          <a:latin typeface="+mn-lt"/>
                          <a:ea typeface="+mn-ea"/>
                          <a:cs typeface="+mn-cs"/>
                        </a:rPr>
                        <a:t>3. Personelin devamlılığı </a:t>
                      </a:r>
                    </a:p>
                    <a:p>
                      <a:r>
                        <a:rPr lang="tr-TR" sz="1800" b="1" kern="1200" baseline="0" dirty="0" smtClean="0">
                          <a:solidFill>
                            <a:schemeClr val="dk1"/>
                          </a:solidFill>
                          <a:latin typeface="+mn-lt"/>
                          <a:ea typeface="+mn-ea"/>
                          <a:cs typeface="+mn-cs"/>
                        </a:rPr>
                        <a:t>4. Yönetimin desteği </a:t>
                      </a:r>
                    </a:p>
                    <a:p>
                      <a:r>
                        <a:rPr lang="tr-TR" sz="1800" b="1" kern="1200" baseline="0" dirty="0" smtClean="0">
                          <a:solidFill>
                            <a:schemeClr val="dk1"/>
                          </a:solidFill>
                          <a:latin typeface="+mn-lt"/>
                          <a:ea typeface="+mn-ea"/>
                          <a:cs typeface="+mn-cs"/>
                        </a:rPr>
                        <a:t>5. Yönetimin yeniliklere açık olması </a:t>
                      </a:r>
                    </a:p>
                    <a:p>
                      <a:r>
                        <a:rPr lang="tr-TR" sz="1800" b="1" kern="1200" baseline="0" dirty="0" smtClean="0">
                          <a:solidFill>
                            <a:schemeClr val="dk1"/>
                          </a:solidFill>
                          <a:latin typeface="+mn-lt"/>
                          <a:ea typeface="+mn-ea"/>
                          <a:cs typeface="+mn-cs"/>
                        </a:rPr>
                        <a:t>6. ISO 9001 KYS belgesi bulunması </a:t>
                      </a:r>
                    </a:p>
                    <a:p>
                      <a:r>
                        <a:rPr lang="tr-TR" sz="1800" b="1" kern="1200" baseline="0" dirty="0" smtClean="0">
                          <a:solidFill>
                            <a:schemeClr val="dk1"/>
                          </a:solidFill>
                          <a:latin typeface="+mn-lt"/>
                          <a:ea typeface="+mn-ea"/>
                          <a:cs typeface="+mn-cs"/>
                        </a:rPr>
                        <a:t>7. Şikayet Yönetim Sistemi belgemizin bulunması </a:t>
                      </a:r>
                    </a:p>
                    <a:p>
                      <a:r>
                        <a:rPr lang="tr-TR" sz="1800" kern="1200" baseline="0" dirty="0" smtClean="0">
                          <a:solidFill>
                            <a:schemeClr val="dk1"/>
                          </a:solidFill>
                          <a:latin typeface="+mn-lt"/>
                          <a:ea typeface="+mn-ea"/>
                          <a:cs typeface="+mn-cs"/>
                        </a:rPr>
                        <a:t>	</a:t>
                      </a:r>
                    </a:p>
                    <a:p>
                      <a:endParaRPr lang="tr-TR" dirty="0"/>
                    </a:p>
                  </a:txBody>
                  <a:tcPr/>
                </a:tc>
                <a:tc>
                  <a:txBody>
                    <a:bodyPr/>
                    <a:lstStyle/>
                    <a:p>
                      <a:endParaRPr lang="tr-TR" sz="1800" kern="1200" baseline="0" dirty="0" smtClean="0">
                        <a:solidFill>
                          <a:schemeClr val="dk1"/>
                        </a:solidFill>
                        <a:latin typeface="+mn-lt"/>
                        <a:ea typeface="+mn-ea"/>
                        <a:cs typeface="+mn-cs"/>
                      </a:endParaRPr>
                    </a:p>
                    <a:p>
                      <a:r>
                        <a:rPr lang="tr-TR" sz="1800" kern="1200" baseline="0" dirty="0" smtClean="0">
                          <a:solidFill>
                            <a:schemeClr val="dk1"/>
                          </a:solidFill>
                          <a:latin typeface="+mn-lt"/>
                          <a:ea typeface="+mn-ea"/>
                          <a:cs typeface="+mn-cs"/>
                        </a:rPr>
                        <a:t>*Üyelerimize kaliteli buğday yetiştiriciliği ile ilgili eğitim verilecek </a:t>
                      </a:r>
                    </a:p>
                    <a:p>
                      <a:r>
                        <a:rPr lang="tr-TR" sz="1800" kern="1200" baseline="0" dirty="0" smtClean="0">
                          <a:solidFill>
                            <a:schemeClr val="dk1"/>
                          </a:solidFill>
                          <a:latin typeface="+mn-lt"/>
                          <a:ea typeface="+mn-ea"/>
                          <a:cs typeface="+mn-cs"/>
                        </a:rPr>
                        <a:t>* Üyelerimize teşvikler ile ilgili eğitimler verilecek  </a:t>
                      </a:r>
                    </a:p>
                    <a:p>
                      <a:r>
                        <a:rPr lang="tr-TR" sz="1800" kern="1200" baseline="0" dirty="0" smtClean="0">
                          <a:solidFill>
                            <a:schemeClr val="dk1"/>
                          </a:solidFill>
                          <a:latin typeface="+mn-lt"/>
                          <a:ea typeface="+mn-ea"/>
                          <a:cs typeface="+mn-cs"/>
                        </a:rPr>
                        <a:t>* Hayvancılık ve hayvancılığa verilen desteklerle ilgili eğitim verilecek </a:t>
                      </a:r>
                    </a:p>
                    <a:p>
                      <a:r>
                        <a:rPr lang="tr-TR" sz="1800" kern="1200" baseline="0" dirty="0" smtClean="0">
                          <a:solidFill>
                            <a:schemeClr val="dk1"/>
                          </a:solidFill>
                          <a:latin typeface="+mn-lt"/>
                          <a:ea typeface="+mn-ea"/>
                          <a:cs typeface="+mn-cs"/>
                        </a:rPr>
                        <a:t>* İlçemizde yetişen ürünleri tanıtmak için etkinlikler düzenlenecek </a:t>
                      </a:r>
                    </a:p>
                    <a:p>
                      <a:r>
                        <a:rPr lang="tr-TR" sz="1800" kern="1200" baseline="0" dirty="0" smtClean="0">
                          <a:solidFill>
                            <a:schemeClr val="dk1"/>
                          </a:solidFill>
                          <a:latin typeface="+mn-lt"/>
                          <a:ea typeface="+mn-ea"/>
                          <a:cs typeface="+mn-cs"/>
                        </a:rPr>
                        <a:t>	</a:t>
                      </a:r>
                    </a:p>
                    <a:p>
                      <a:endParaRPr lang="tr-TR" dirty="0"/>
                    </a:p>
                  </a:txBody>
                  <a:tcPr/>
                </a:tc>
              </a:tr>
              <a:tr h="683690">
                <a:tc>
                  <a:txBody>
                    <a:bodyPr/>
                    <a:lstStyle/>
                    <a:p>
                      <a:endParaRPr lang="tr-TR"/>
                    </a:p>
                  </a:txBody>
                  <a:tcPr/>
                </a:tc>
                <a:tc>
                  <a:txBody>
                    <a:bodyPr/>
                    <a:lstStyle/>
                    <a:p>
                      <a:endParaRPr lang="tr-TR" dirty="0"/>
                    </a:p>
                  </a:txBody>
                  <a:tcPr/>
                </a:tc>
                <a:tc>
                  <a:txBody>
                    <a:bodyPr/>
                    <a:lstStyle/>
                    <a:p>
                      <a:endParaRPr lang="tr-TR" dirty="0"/>
                    </a:p>
                  </a:txBody>
                  <a:tcPr/>
                </a:tc>
              </a:tr>
            </a:tbl>
          </a:graphicData>
        </a:graphic>
      </p:graphicFrame>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ctrTitle" idx="4294967295"/>
          </p:nvPr>
        </p:nvSpPr>
        <p:spPr>
          <a:xfrm>
            <a:off x="0" y="2130425"/>
            <a:ext cx="7772400" cy="1470025"/>
          </a:xfrm>
        </p:spPr>
        <p:txBody>
          <a:bodyPr>
            <a:normAutofit fontScale="90000"/>
          </a:bodyPr>
          <a:lstStyle/>
          <a:p>
            <a:r>
              <a:rPr lang="tr-TR" b="1" dirty="0" smtClean="0"/>
              <a:t/>
            </a:r>
            <a:br>
              <a:rPr lang="tr-TR" b="1" dirty="0" smtClean="0"/>
            </a:br>
            <a:r>
              <a:rPr lang="tr-TR" b="1" dirty="0" smtClean="0"/>
              <a:t/>
            </a:r>
            <a:br>
              <a:rPr lang="tr-TR" b="1" dirty="0" smtClean="0"/>
            </a:br>
            <a:endParaRPr lang="tr-TR" dirty="0">
              <a:solidFill>
                <a:srgbClr val="FF0000"/>
              </a:solidFill>
            </a:endParaRPr>
          </a:p>
        </p:txBody>
      </p:sp>
      <p:graphicFrame>
        <p:nvGraphicFramePr>
          <p:cNvPr id="3" name="2 Tablo"/>
          <p:cNvGraphicFramePr>
            <a:graphicFrameLocks noGrp="1"/>
          </p:cNvGraphicFramePr>
          <p:nvPr/>
        </p:nvGraphicFramePr>
        <p:xfrm>
          <a:off x="-1" y="214290"/>
          <a:ext cx="9144000" cy="6326516"/>
        </p:xfrm>
        <a:graphic>
          <a:graphicData uri="http://schemas.openxmlformats.org/drawingml/2006/table">
            <a:tbl>
              <a:tblPr firstRow="1" bandRow="1">
                <a:tableStyleId>{5C22544A-7EE6-4342-B048-85BDC9FD1C3A}</a:tableStyleId>
              </a:tblPr>
              <a:tblGrid>
                <a:gridCol w="3048000"/>
                <a:gridCol w="3048000"/>
                <a:gridCol w="3048000"/>
              </a:tblGrid>
              <a:tr h="1571636">
                <a:tc>
                  <a:txBody>
                    <a:bodyPr/>
                    <a:lstStyle/>
                    <a:p>
                      <a:endParaRPr lang="tr-TR" dirty="0"/>
                    </a:p>
                  </a:txBody>
                  <a:tcPr/>
                </a:tc>
                <a:tc>
                  <a:txBody>
                    <a:bodyPr/>
                    <a:lstStyle/>
                    <a:p>
                      <a:endParaRPr lang="tr-TR" dirty="0"/>
                    </a:p>
                  </a:txBody>
                  <a:tcPr/>
                </a:tc>
                <a:tc>
                  <a:txBody>
                    <a:bodyPr/>
                    <a:lstStyle/>
                    <a:p>
                      <a:endParaRPr lang="tr-TR" dirty="0"/>
                    </a:p>
                  </a:txBody>
                  <a:tcPr/>
                </a:tc>
              </a:tr>
              <a:tr h="1571636">
                <a:tc>
                  <a:txBody>
                    <a:bodyPr/>
                    <a:lstStyle/>
                    <a:p>
                      <a:r>
                        <a:rPr lang="tr-TR" sz="1800" b="1" u="sng" kern="1200" baseline="0" dirty="0" smtClean="0">
                          <a:solidFill>
                            <a:schemeClr val="dk1"/>
                          </a:solidFill>
                          <a:latin typeface="+mn-lt"/>
                          <a:ea typeface="+mn-ea"/>
                          <a:cs typeface="+mn-cs"/>
                        </a:rPr>
                        <a:t>FIRSATLAR </a:t>
                      </a:r>
                    </a:p>
                    <a:p>
                      <a:endParaRPr lang="tr-TR" sz="1800" b="1" kern="1200" baseline="0" dirty="0" smtClean="0">
                        <a:solidFill>
                          <a:schemeClr val="dk1"/>
                        </a:solidFill>
                        <a:latin typeface="+mn-lt"/>
                        <a:ea typeface="+mn-ea"/>
                        <a:cs typeface="+mn-cs"/>
                      </a:endParaRPr>
                    </a:p>
                    <a:p>
                      <a:r>
                        <a:rPr lang="tr-TR" sz="1800" b="1" kern="1200" baseline="0" dirty="0" smtClean="0">
                          <a:solidFill>
                            <a:schemeClr val="dk1"/>
                          </a:solidFill>
                          <a:latin typeface="+mn-lt"/>
                          <a:ea typeface="+mn-ea"/>
                          <a:cs typeface="+mn-cs"/>
                        </a:rPr>
                        <a:t>1. Bölgemizde kaliteli buğdayın yetişmesi </a:t>
                      </a:r>
                    </a:p>
                    <a:p>
                      <a:r>
                        <a:rPr lang="tr-TR" sz="1800" b="1" kern="1200" baseline="0" dirty="0" smtClean="0">
                          <a:solidFill>
                            <a:schemeClr val="dk1"/>
                          </a:solidFill>
                          <a:latin typeface="+mn-lt"/>
                          <a:ea typeface="+mn-ea"/>
                          <a:cs typeface="+mn-cs"/>
                        </a:rPr>
                        <a:t>2. Kiraz üretiminde Türkiye genelinde söz sahibi olunması </a:t>
                      </a:r>
                    </a:p>
                    <a:p>
                      <a:r>
                        <a:rPr lang="tr-TR" sz="1800" b="1" kern="1200" baseline="0" dirty="0" smtClean="0">
                          <a:solidFill>
                            <a:schemeClr val="dk1"/>
                          </a:solidFill>
                          <a:latin typeface="+mn-lt"/>
                          <a:ea typeface="+mn-ea"/>
                          <a:cs typeface="+mn-cs"/>
                        </a:rPr>
                        <a:t>3. İlçemizde haşhaş, pancar üretiminin fazla olması </a:t>
                      </a:r>
                    </a:p>
                    <a:p>
                      <a:r>
                        <a:rPr lang="tr-TR" sz="1800" b="1" kern="1200" baseline="0" dirty="0" smtClean="0">
                          <a:solidFill>
                            <a:schemeClr val="dk1"/>
                          </a:solidFill>
                          <a:latin typeface="+mn-lt"/>
                          <a:ea typeface="+mn-ea"/>
                          <a:cs typeface="+mn-cs"/>
                        </a:rPr>
                        <a:t>4. Bölgemizin hayvancılığa elverişli olması </a:t>
                      </a:r>
                    </a:p>
                    <a:p>
                      <a:r>
                        <a:rPr lang="tr-TR" sz="1800" b="1" kern="1200" baseline="0" dirty="0" smtClean="0">
                          <a:solidFill>
                            <a:schemeClr val="dk1"/>
                          </a:solidFill>
                          <a:latin typeface="+mn-lt"/>
                          <a:ea typeface="+mn-ea"/>
                          <a:cs typeface="+mn-cs"/>
                        </a:rPr>
                        <a:t>5. Kırsal kalkınma ilgili teşvikler </a:t>
                      </a:r>
                    </a:p>
                    <a:p>
                      <a:r>
                        <a:rPr lang="tr-TR" sz="1800" b="1" kern="1200" baseline="0" dirty="0" smtClean="0">
                          <a:solidFill>
                            <a:schemeClr val="dk1"/>
                          </a:solidFill>
                          <a:latin typeface="+mn-lt"/>
                          <a:ea typeface="+mn-ea"/>
                          <a:cs typeface="+mn-cs"/>
                        </a:rPr>
                        <a:t>6. Kalkınmada öncelikli bölgede olmamız </a:t>
                      </a:r>
                    </a:p>
                    <a:p>
                      <a:r>
                        <a:rPr lang="tr-TR" sz="1800" b="1" kern="1200" baseline="0" dirty="0" smtClean="0">
                          <a:solidFill>
                            <a:schemeClr val="dk1"/>
                          </a:solidFill>
                          <a:latin typeface="+mn-lt"/>
                          <a:ea typeface="+mn-ea"/>
                          <a:cs typeface="+mn-cs"/>
                        </a:rPr>
                        <a:t>7. Medyanın etkisinin artması </a:t>
                      </a:r>
                    </a:p>
                    <a:p>
                      <a:r>
                        <a:rPr lang="tr-TR" sz="1800" kern="1200" baseline="0" dirty="0" smtClean="0">
                          <a:solidFill>
                            <a:schemeClr val="dk1"/>
                          </a:solidFill>
                          <a:latin typeface="+mn-lt"/>
                          <a:ea typeface="+mn-ea"/>
                          <a:cs typeface="+mn-cs"/>
                        </a:rPr>
                        <a:t>	</a:t>
                      </a:r>
                    </a:p>
                    <a:p>
                      <a:endParaRPr lang="tr-TR" dirty="0"/>
                    </a:p>
                  </a:txBody>
                  <a:tcPr/>
                </a:tc>
                <a:tc>
                  <a:txBody>
                    <a:bodyPr/>
                    <a:lstStyle/>
                    <a:p>
                      <a:r>
                        <a:rPr lang="tr-TR" sz="1800" b="1" u="sng" kern="1200" baseline="0" dirty="0" smtClean="0">
                          <a:solidFill>
                            <a:schemeClr val="dk1"/>
                          </a:solidFill>
                          <a:latin typeface="+mn-lt"/>
                          <a:ea typeface="+mn-ea"/>
                          <a:cs typeface="+mn-cs"/>
                        </a:rPr>
                        <a:t>ZAYIF YÖNLER </a:t>
                      </a:r>
                    </a:p>
                    <a:p>
                      <a:endParaRPr lang="tr-TR" sz="1800" b="1" kern="1200" baseline="0" dirty="0" smtClean="0">
                        <a:solidFill>
                          <a:schemeClr val="dk1"/>
                        </a:solidFill>
                        <a:latin typeface="+mn-lt"/>
                        <a:ea typeface="+mn-ea"/>
                        <a:cs typeface="+mn-cs"/>
                      </a:endParaRPr>
                    </a:p>
                    <a:p>
                      <a:r>
                        <a:rPr lang="tr-TR" sz="1800" b="1" kern="1200" baseline="0" dirty="0" smtClean="0">
                          <a:solidFill>
                            <a:schemeClr val="dk1"/>
                          </a:solidFill>
                          <a:latin typeface="+mn-lt"/>
                          <a:ea typeface="+mn-ea"/>
                          <a:cs typeface="+mn-cs"/>
                        </a:rPr>
                        <a:t>1. Üye sayımızın azlığı </a:t>
                      </a:r>
                    </a:p>
                    <a:p>
                      <a:r>
                        <a:rPr lang="tr-TR" sz="1800" b="1" kern="1200" baseline="0" dirty="0" smtClean="0">
                          <a:solidFill>
                            <a:schemeClr val="dk1"/>
                          </a:solidFill>
                          <a:latin typeface="+mn-lt"/>
                          <a:ea typeface="+mn-ea"/>
                          <a:cs typeface="+mn-cs"/>
                        </a:rPr>
                        <a:t>2. Personel sayımızın az olması </a:t>
                      </a:r>
                    </a:p>
                    <a:p>
                      <a:r>
                        <a:rPr lang="tr-TR" sz="1800" b="1" kern="1200" baseline="0" dirty="0" smtClean="0">
                          <a:solidFill>
                            <a:schemeClr val="dk1"/>
                          </a:solidFill>
                          <a:latin typeface="+mn-lt"/>
                          <a:ea typeface="+mn-ea"/>
                          <a:cs typeface="+mn-cs"/>
                        </a:rPr>
                        <a:t>3. Personelin eğitim eksikliği </a:t>
                      </a:r>
                    </a:p>
                    <a:p>
                      <a:r>
                        <a:rPr lang="tr-TR" sz="1800" b="1" kern="1200" baseline="0" dirty="0" smtClean="0">
                          <a:solidFill>
                            <a:schemeClr val="dk1"/>
                          </a:solidFill>
                          <a:latin typeface="+mn-lt"/>
                          <a:ea typeface="+mn-ea"/>
                          <a:cs typeface="+mn-cs"/>
                        </a:rPr>
                        <a:t>4. Personelin motivasyon eksikliği bulunması </a:t>
                      </a:r>
                    </a:p>
                    <a:p>
                      <a:r>
                        <a:rPr lang="tr-TR" sz="1800" b="1" kern="1200" baseline="0" dirty="0" smtClean="0">
                          <a:solidFill>
                            <a:schemeClr val="dk1"/>
                          </a:solidFill>
                          <a:latin typeface="+mn-lt"/>
                          <a:ea typeface="+mn-ea"/>
                          <a:cs typeface="+mn-cs"/>
                        </a:rPr>
                        <a:t>5. Üyelerle olan yetersiz iletişim </a:t>
                      </a:r>
                    </a:p>
                    <a:p>
                      <a:r>
                        <a:rPr lang="tr-TR" sz="1800" b="1" kern="1200" baseline="0" dirty="0" smtClean="0">
                          <a:solidFill>
                            <a:schemeClr val="dk1"/>
                          </a:solidFill>
                          <a:latin typeface="+mn-lt"/>
                          <a:ea typeface="+mn-ea"/>
                          <a:cs typeface="+mn-cs"/>
                        </a:rPr>
                        <a:t>6. Diğer borsalarla olan iletişim zayıflığı </a:t>
                      </a:r>
                    </a:p>
                    <a:p>
                      <a:r>
                        <a:rPr lang="tr-TR" sz="1800" kern="1200" baseline="0" dirty="0" smtClean="0">
                          <a:solidFill>
                            <a:schemeClr val="dk1"/>
                          </a:solidFill>
                          <a:latin typeface="+mn-lt"/>
                          <a:ea typeface="+mn-ea"/>
                          <a:cs typeface="+mn-cs"/>
                        </a:rPr>
                        <a:t>	</a:t>
                      </a:r>
                    </a:p>
                    <a:p>
                      <a:endParaRPr lang="tr-TR" dirty="0"/>
                    </a:p>
                  </a:txBody>
                  <a:tcPr/>
                </a:tc>
                <a:tc>
                  <a:txBody>
                    <a:bodyPr/>
                    <a:lstStyle/>
                    <a:p>
                      <a:endParaRPr lang="tr-TR" sz="1800" kern="1200" baseline="0" dirty="0" smtClean="0">
                        <a:solidFill>
                          <a:schemeClr val="dk1"/>
                        </a:solidFill>
                        <a:latin typeface="+mn-lt"/>
                        <a:ea typeface="+mn-ea"/>
                        <a:cs typeface="+mn-cs"/>
                      </a:endParaRPr>
                    </a:p>
                    <a:p>
                      <a:r>
                        <a:rPr lang="tr-TR" sz="1800" kern="1200" baseline="0" dirty="0" smtClean="0">
                          <a:solidFill>
                            <a:schemeClr val="dk1"/>
                          </a:solidFill>
                          <a:latin typeface="+mn-lt"/>
                          <a:ea typeface="+mn-ea"/>
                          <a:cs typeface="+mn-cs"/>
                        </a:rPr>
                        <a:t>*Tarım ve hayvancığın gelişmesi için seminer eğitimler düzenlenecek </a:t>
                      </a:r>
                    </a:p>
                    <a:p>
                      <a:r>
                        <a:rPr lang="tr-TR" sz="1800" kern="1200" baseline="0" dirty="0" smtClean="0">
                          <a:solidFill>
                            <a:schemeClr val="dk1"/>
                          </a:solidFill>
                          <a:latin typeface="+mn-lt"/>
                          <a:ea typeface="+mn-ea"/>
                          <a:cs typeface="+mn-cs"/>
                        </a:rPr>
                        <a:t>* Personeli motive etmek için etkinlikler düzenlenecek </a:t>
                      </a:r>
                    </a:p>
                    <a:p>
                      <a:r>
                        <a:rPr lang="tr-TR" sz="1800" kern="1200" baseline="0" dirty="0" smtClean="0">
                          <a:solidFill>
                            <a:schemeClr val="dk1"/>
                          </a:solidFill>
                          <a:latin typeface="+mn-lt"/>
                          <a:ea typeface="+mn-ea"/>
                          <a:cs typeface="+mn-cs"/>
                        </a:rPr>
                        <a:t>* Personele eğitim verilecek</a:t>
                      </a:r>
                    </a:p>
                    <a:p>
                      <a:r>
                        <a:rPr lang="tr-TR" sz="1800" kern="1200" baseline="0" dirty="0" smtClean="0">
                          <a:solidFill>
                            <a:schemeClr val="dk1"/>
                          </a:solidFill>
                          <a:latin typeface="+mn-lt"/>
                          <a:ea typeface="+mn-ea"/>
                          <a:cs typeface="+mn-cs"/>
                        </a:rPr>
                        <a:t>* Üyelerle iletişimi güçlendirmek için medyada borsamızla ilgili yayınlar yapılacak </a:t>
                      </a:r>
                    </a:p>
                    <a:p>
                      <a:r>
                        <a:rPr lang="tr-TR" sz="1800" kern="1200" baseline="0" dirty="0" smtClean="0">
                          <a:solidFill>
                            <a:schemeClr val="dk1"/>
                          </a:solidFill>
                          <a:latin typeface="+mn-lt"/>
                          <a:ea typeface="+mn-ea"/>
                          <a:cs typeface="+mn-cs"/>
                        </a:rPr>
                        <a:t>* Diğer borsalara geliştirme ziyaretleri düzenlenecek  </a:t>
                      </a:r>
                    </a:p>
                    <a:p>
                      <a:r>
                        <a:rPr lang="tr-TR" sz="1800" kern="1200" baseline="0" dirty="0" smtClean="0">
                          <a:solidFill>
                            <a:schemeClr val="dk1"/>
                          </a:solidFill>
                          <a:latin typeface="+mn-lt"/>
                          <a:ea typeface="+mn-ea"/>
                          <a:cs typeface="+mn-cs"/>
                        </a:rPr>
                        <a:t>* Üyeler için tarım hayvancılık fuarlarına gezi düzenlenecek</a:t>
                      </a:r>
                    </a:p>
                    <a:p>
                      <a:r>
                        <a:rPr lang="tr-TR" sz="1800" kern="1200" baseline="0" dirty="0" smtClean="0">
                          <a:solidFill>
                            <a:schemeClr val="dk1"/>
                          </a:solidFill>
                          <a:latin typeface="+mn-lt"/>
                          <a:ea typeface="+mn-ea"/>
                          <a:cs typeface="+mn-cs"/>
                        </a:rPr>
                        <a:t>	</a:t>
                      </a:r>
                    </a:p>
                  </a:txBody>
                  <a:tcPr/>
                </a:tc>
              </a:tr>
            </a:tbl>
          </a:graphicData>
        </a:graphic>
      </p:graphicFrame>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ctrTitle" idx="4294967295"/>
          </p:nvPr>
        </p:nvSpPr>
        <p:spPr>
          <a:xfrm>
            <a:off x="0" y="2130425"/>
            <a:ext cx="7772400" cy="1470025"/>
          </a:xfrm>
        </p:spPr>
        <p:txBody>
          <a:bodyPr>
            <a:normAutofit fontScale="90000"/>
          </a:bodyPr>
          <a:lstStyle/>
          <a:p>
            <a:r>
              <a:rPr lang="tr-TR" b="1" dirty="0" smtClean="0"/>
              <a:t/>
            </a:r>
            <a:br>
              <a:rPr lang="tr-TR" b="1" dirty="0" smtClean="0"/>
            </a:br>
            <a:r>
              <a:rPr lang="tr-TR" b="1" dirty="0" smtClean="0"/>
              <a:t/>
            </a:r>
            <a:br>
              <a:rPr lang="tr-TR" b="1" dirty="0" smtClean="0"/>
            </a:br>
            <a:endParaRPr lang="tr-TR" dirty="0">
              <a:solidFill>
                <a:srgbClr val="FF0000"/>
              </a:solidFill>
            </a:endParaRPr>
          </a:p>
        </p:txBody>
      </p:sp>
      <p:graphicFrame>
        <p:nvGraphicFramePr>
          <p:cNvPr id="3" name="2 Tablo"/>
          <p:cNvGraphicFramePr>
            <a:graphicFrameLocks noGrp="1"/>
          </p:cNvGraphicFramePr>
          <p:nvPr/>
        </p:nvGraphicFramePr>
        <p:xfrm>
          <a:off x="0" y="214290"/>
          <a:ext cx="9144000" cy="9838732"/>
        </p:xfrm>
        <a:graphic>
          <a:graphicData uri="http://schemas.openxmlformats.org/drawingml/2006/table">
            <a:tbl>
              <a:tblPr firstRow="1" bandRow="1">
                <a:tableStyleId>{5C22544A-7EE6-4342-B048-85BDC9FD1C3A}</a:tableStyleId>
              </a:tblPr>
              <a:tblGrid>
                <a:gridCol w="3048000"/>
                <a:gridCol w="3048000"/>
                <a:gridCol w="3048000"/>
              </a:tblGrid>
              <a:tr h="1341788">
                <a:tc>
                  <a:txBody>
                    <a:bodyPr/>
                    <a:lstStyle/>
                    <a:p>
                      <a:endParaRPr lang="tr-TR" dirty="0"/>
                    </a:p>
                  </a:txBody>
                  <a:tcPr/>
                </a:tc>
                <a:tc>
                  <a:txBody>
                    <a:bodyPr/>
                    <a:lstStyle/>
                    <a:p>
                      <a:endParaRPr lang="tr-TR" dirty="0"/>
                    </a:p>
                  </a:txBody>
                  <a:tcPr/>
                </a:tc>
                <a:tc>
                  <a:txBody>
                    <a:bodyPr/>
                    <a:lstStyle/>
                    <a:p>
                      <a:endParaRPr lang="tr-TR"/>
                    </a:p>
                  </a:txBody>
                  <a:tcPr/>
                </a:tc>
              </a:tr>
              <a:tr h="8496944">
                <a:tc>
                  <a:txBody>
                    <a:bodyPr/>
                    <a:lstStyle/>
                    <a:p>
                      <a:r>
                        <a:rPr lang="tr-TR" sz="1800" b="1" u="sng" kern="1200" baseline="0" dirty="0" smtClean="0">
                          <a:solidFill>
                            <a:schemeClr val="dk1"/>
                          </a:solidFill>
                          <a:latin typeface="+mn-lt"/>
                          <a:ea typeface="+mn-ea"/>
                          <a:cs typeface="+mn-cs"/>
                        </a:rPr>
                        <a:t>TEHDİTLER</a:t>
                      </a:r>
                    </a:p>
                    <a:p>
                      <a:endParaRPr lang="tr-TR" sz="1800" b="1" kern="1200" baseline="0" dirty="0" smtClean="0">
                        <a:solidFill>
                          <a:schemeClr val="dk1"/>
                        </a:solidFill>
                        <a:latin typeface="+mn-lt"/>
                        <a:ea typeface="+mn-ea"/>
                        <a:cs typeface="+mn-cs"/>
                      </a:endParaRPr>
                    </a:p>
                    <a:p>
                      <a:r>
                        <a:rPr lang="fi-FI" sz="1800" b="1" kern="1200" baseline="0" dirty="0" smtClean="0">
                          <a:solidFill>
                            <a:schemeClr val="dk1"/>
                          </a:solidFill>
                          <a:latin typeface="+mn-lt"/>
                          <a:ea typeface="+mn-ea"/>
                          <a:cs typeface="+mn-cs"/>
                        </a:rPr>
                        <a:t>1. Küresel ekonominin olumsuz etkisi </a:t>
                      </a:r>
                    </a:p>
                    <a:p>
                      <a:r>
                        <a:rPr lang="tr-TR" sz="1800" b="1" kern="1200" baseline="0" dirty="0" smtClean="0">
                          <a:solidFill>
                            <a:schemeClr val="dk1"/>
                          </a:solidFill>
                          <a:latin typeface="+mn-lt"/>
                          <a:ea typeface="+mn-ea"/>
                          <a:cs typeface="+mn-cs"/>
                        </a:rPr>
                        <a:t>2. Küresel ısınmanın etkisi </a:t>
                      </a:r>
                    </a:p>
                    <a:p>
                      <a:r>
                        <a:rPr lang="tr-TR" sz="1800" b="1" kern="1200" baseline="0" dirty="0" smtClean="0">
                          <a:solidFill>
                            <a:schemeClr val="dk1"/>
                          </a:solidFill>
                          <a:latin typeface="+mn-lt"/>
                          <a:ea typeface="+mn-ea"/>
                          <a:cs typeface="+mn-cs"/>
                        </a:rPr>
                        <a:t>3. Dünya ekonomisindeki belirsizlikler </a:t>
                      </a:r>
                    </a:p>
                    <a:p>
                      <a:r>
                        <a:rPr lang="tr-TR" sz="1800" b="1" kern="1200" baseline="0" dirty="0" smtClean="0">
                          <a:solidFill>
                            <a:schemeClr val="dk1"/>
                          </a:solidFill>
                          <a:latin typeface="+mn-lt"/>
                          <a:ea typeface="+mn-ea"/>
                          <a:cs typeface="+mn-cs"/>
                        </a:rPr>
                        <a:t>4. Üyelerin borsaya karşı duyarsızlığı </a:t>
                      </a:r>
                    </a:p>
                    <a:p>
                      <a:r>
                        <a:rPr lang="tr-TR" sz="1800" b="1" kern="1200" baseline="0" dirty="0" smtClean="0">
                          <a:solidFill>
                            <a:schemeClr val="dk1"/>
                          </a:solidFill>
                          <a:latin typeface="+mn-lt"/>
                          <a:ea typeface="+mn-ea"/>
                          <a:cs typeface="+mn-cs"/>
                        </a:rPr>
                        <a:t>5. Tarımsal planlamanın olmaması </a:t>
                      </a:r>
                    </a:p>
                    <a:p>
                      <a:r>
                        <a:rPr lang="tr-TR" sz="1800" b="1" kern="1200" baseline="0" dirty="0" smtClean="0">
                          <a:solidFill>
                            <a:schemeClr val="dk1"/>
                          </a:solidFill>
                          <a:latin typeface="+mn-lt"/>
                          <a:ea typeface="+mn-ea"/>
                          <a:cs typeface="+mn-cs"/>
                        </a:rPr>
                        <a:t>6. Köyden kente göç </a:t>
                      </a:r>
                    </a:p>
                    <a:p>
                      <a:r>
                        <a:rPr lang="tr-TR" sz="1800" b="1" kern="1200" baseline="0" dirty="0" smtClean="0">
                          <a:solidFill>
                            <a:schemeClr val="dk1"/>
                          </a:solidFill>
                          <a:latin typeface="+mn-lt"/>
                          <a:ea typeface="+mn-ea"/>
                          <a:cs typeface="+mn-cs"/>
                        </a:rPr>
                        <a:t>7. Genç nüfusun azalması </a:t>
                      </a:r>
                    </a:p>
                    <a:p>
                      <a:r>
                        <a:rPr lang="tr-TR" sz="1800" b="1" kern="1200" baseline="0" dirty="0" smtClean="0">
                          <a:solidFill>
                            <a:schemeClr val="dk1"/>
                          </a:solidFill>
                          <a:latin typeface="+mn-lt"/>
                          <a:ea typeface="+mn-ea"/>
                          <a:cs typeface="+mn-cs"/>
                        </a:rPr>
                        <a:t>8. Gençlerin tarım sektöründe çalışmak istememesi </a:t>
                      </a:r>
                    </a:p>
                    <a:p>
                      <a:r>
                        <a:rPr lang="tr-TR" sz="1800" b="1" kern="1200" baseline="0" dirty="0" smtClean="0">
                          <a:solidFill>
                            <a:schemeClr val="dk1"/>
                          </a:solidFill>
                          <a:latin typeface="+mn-lt"/>
                          <a:ea typeface="+mn-ea"/>
                          <a:cs typeface="+mn-cs"/>
                        </a:rPr>
                        <a:t>9. İlçemizde sosyal hayatın yetersizliği </a:t>
                      </a:r>
                    </a:p>
                    <a:p>
                      <a:r>
                        <a:rPr lang="tr-TR" sz="1800" b="1" kern="1200" baseline="0" dirty="0" smtClean="0">
                          <a:solidFill>
                            <a:schemeClr val="dk1"/>
                          </a:solidFill>
                          <a:latin typeface="+mn-lt"/>
                          <a:ea typeface="+mn-ea"/>
                          <a:cs typeface="+mn-cs"/>
                        </a:rPr>
                        <a:t>10. Üyelerimizin bilgi eksikliği </a:t>
                      </a:r>
                    </a:p>
                    <a:p>
                      <a:r>
                        <a:rPr lang="tr-TR" sz="1800" kern="1200" baseline="0" dirty="0" smtClean="0">
                          <a:solidFill>
                            <a:schemeClr val="dk1"/>
                          </a:solidFill>
                          <a:latin typeface="+mn-lt"/>
                          <a:ea typeface="+mn-ea"/>
                          <a:cs typeface="+mn-cs"/>
                        </a:rPr>
                        <a:t>	</a:t>
                      </a:r>
                    </a:p>
                    <a:p>
                      <a:endParaRPr lang="tr-TR" dirty="0"/>
                    </a:p>
                  </a:txBody>
                  <a:tcPr/>
                </a:tc>
                <a:tc>
                  <a:txBody>
                    <a:bodyPr/>
                    <a:lstStyle/>
                    <a:p>
                      <a:r>
                        <a:rPr lang="tr-TR" sz="1800" b="1" u="sng" kern="1200" baseline="0" dirty="0" smtClean="0">
                          <a:solidFill>
                            <a:schemeClr val="dk1"/>
                          </a:solidFill>
                          <a:latin typeface="+mn-lt"/>
                          <a:ea typeface="+mn-ea"/>
                          <a:cs typeface="+mn-cs"/>
                        </a:rPr>
                        <a:t>GÜÇLÜ YÖNLER </a:t>
                      </a:r>
                    </a:p>
                    <a:p>
                      <a:endParaRPr lang="tr-TR" sz="1800" b="1" u="sng" kern="1200" baseline="0" dirty="0" smtClean="0">
                        <a:solidFill>
                          <a:schemeClr val="dk1"/>
                        </a:solidFill>
                        <a:latin typeface="+mn-lt"/>
                        <a:ea typeface="+mn-ea"/>
                        <a:cs typeface="+mn-cs"/>
                      </a:endParaRPr>
                    </a:p>
                    <a:p>
                      <a:r>
                        <a:rPr lang="tr-TR" sz="1800" b="1" kern="1200" baseline="0" dirty="0" smtClean="0">
                          <a:solidFill>
                            <a:schemeClr val="dk1"/>
                          </a:solidFill>
                          <a:latin typeface="+mn-lt"/>
                          <a:ea typeface="+mn-ea"/>
                          <a:cs typeface="+mn-cs"/>
                        </a:rPr>
                        <a:t>1. Güçlü mali yapısı </a:t>
                      </a:r>
                    </a:p>
                    <a:p>
                      <a:r>
                        <a:rPr lang="tr-TR" sz="1800" b="1" kern="1200" baseline="0" dirty="0" smtClean="0">
                          <a:solidFill>
                            <a:schemeClr val="dk1"/>
                          </a:solidFill>
                          <a:latin typeface="+mn-lt"/>
                          <a:ea typeface="+mn-ea"/>
                          <a:cs typeface="+mn-cs"/>
                        </a:rPr>
                        <a:t>2. Teknik donanım </a:t>
                      </a:r>
                    </a:p>
                    <a:p>
                      <a:r>
                        <a:rPr lang="tr-TR" sz="1800" b="1" kern="1200" baseline="0" dirty="0" smtClean="0">
                          <a:solidFill>
                            <a:schemeClr val="dk1"/>
                          </a:solidFill>
                          <a:latin typeface="+mn-lt"/>
                          <a:ea typeface="+mn-ea"/>
                          <a:cs typeface="+mn-cs"/>
                        </a:rPr>
                        <a:t>3. Personelin devamlılığı </a:t>
                      </a:r>
                    </a:p>
                    <a:p>
                      <a:r>
                        <a:rPr lang="tr-TR" sz="1800" b="1" kern="1200" baseline="0" dirty="0" smtClean="0">
                          <a:solidFill>
                            <a:schemeClr val="dk1"/>
                          </a:solidFill>
                          <a:latin typeface="+mn-lt"/>
                          <a:ea typeface="+mn-ea"/>
                          <a:cs typeface="+mn-cs"/>
                        </a:rPr>
                        <a:t>4. Yönetimin desteği </a:t>
                      </a:r>
                    </a:p>
                    <a:p>
                      <a:r>
                        <a:rPr lang="tr-TR" sz="1800" b="1" kern="1200" baseline="0" dirty="0" smtClean="0">
                          <a:solidFill>
                            <a:schemeClr val="dk1"/>
                          </a:solidFill>
                          <a:latin typeface="+mn-lt"/>
                          <a:ea typeface="+mn-ea"/>
                          <a:cs typeface="+mn-cs"/>
                        </a:rPr>
                        <a:t>5. Yönetimin yeniliklere açık olması </a:t>
                      </a:r>
                    </a:p>
                    <a:p>
                      <a:r>
                        <a:rPr lang="tr-TR" sz="1800" b="1" kern="1200" baseline="0" dirty="0" smtClean="0">
                          <a:solidFill>
                            <a:schemeClr val="dk1"/>
                          </a:solidFill>
                          <a:latin typeface="+mn-lt"/>
                          <a:ea typeface="+mn-ea"/>
                          <a:cs typeface="+mn-cs"/>
                        </a:rPr>
                        <a:t>6. ISO 9001 KYS belgesi bulunması </a:t>
                      </a:r>
                    </a:p>
                    <a:p>
                      <a:r>
                        <a:rPr lang="tr-TR" sz="1800" b="1" kern="1200" baseline="0" dirty="0" smtClean="0">
                          <a:solidFill>
                            <a:schemeClr val="dk1"/>
                          </a:solidFill>
                          <a:latin typeface="+mn-lt"/>
                          <a:ea typeface="+mn-ea"/>
                          <a:cs typeface="+mn-cs"/>
                        </a:rPr>
                        <a:t>7. Şikayet Yönetim Sistemi belgemizin bulunması </a:t>
                      </a:r>
                    </a:p>
                    <a:p>
                      <a:r>
                        <a:rPr lang="tr-TR" sz="1800" kern="1200" baseline="0" dirty="0" smtClean="0">
                          <a:solidFill>
                            <a:schemeClr val="dk1"/>
                          </a:solidFill>
                          <a:latin typeface="+mn-lt"/>
                          <a:ea typeface="+mn-ea"/>
                          <a:cs typeface="+mn-cs"/>
                        </a:rPr>
                        <a:t>	</a:t>
                      </a:r>
                    </a:p>
                    <a:p>
                      <a:endParaRPr lang="tr-TR" dirty="0"/>
                    </a:p>
                  </a:txBody>
                  <a:tcPr/>
                </a:tc>
                <a:tc>
                  <a:txBody>
                    <a:bodyPr/>
                    <a:lstStyle/>
                    <a:p>
                      <a:endParaRPr lang="tr-TR" sz="1800" kern="1200" baseline="0" dirty="0" smtClean="0">
                        <a:solidFill>
                          <a:schemeClr val="dk1"/>
                        </a:solidFill>
                        <a:latin typeface="+mn-lt"/>
                        <a:ea typeface="+mn-ea"/>
                        <a:cs typeface="+mn-cs"/>
                      </a:endParaRPr>
                    </a:p>
                    <a:p>
                      <a:r>
                        <a:rPr lang="tr-TR" sz="1800" kern="1200" baseline="0" dirty="0" smtClean="0">
                          <a:solidFill>
                            <a:schemeClr val="dk1"/>
                          </a:solidFill>
                          <a:latin typeface="+mn-lt"/>
                          <a:ea typeface="+mn-ea"/>
                          <a:cs typeface="+mn-cs"/>
                        </a:rPr>
                        <a:t>* Üyeler için sosyal etkinlikler düzenlenecek  </a:t>
                      </a:r>
                    </a:p>
                    <a:p>
                      <a:r>
                        <a:rPr lang="tr-TR" sz="1800" kern="1200" baseline="0" dirty="0" smtClean="0">
                          <a:solidFill>
                            <a:schemeClr val="dk1"/>
                          </a:solidFill>
                          <a:latin typeface="+mn-lt"/>
                          <a:ea typeface="+mn-ea"/>
                          <a:cs typeface="+mn-cs"/>
                        </a:rPr>
                        <a:t>* Tarımsal planlama ile ilgili lobi faaliyetlerinde bulunulacak </a:t>
                      </a:r>
                    </a:p>
                    <a:p>
                      <a:r>
                        <a:rPr lang="tr-TR" sz="1800" kern="1200" baseline="0" dirty="0" smtClean="0">
                          <a:solidFill>
                            <a:schemeClr val="dk1"/>
                          </a:solidFill>
                          <a:latin typeface="+mn-lt"/>
                          <a:ea typeface="+mn-ea"/>
                          <a:cs typeface="+mn-cs"/>
                        </a:rPr>
                        <a:t>* Tarım ve hayvancılıkla ilgili seminer, konferanslar düzenlenecek </a:t>
                      </a:r>
                    </a:p>
                    <a:p>
                      <a:r>
                        <a:rPr lang="tr-TR" sz="1800" kern="1200" baseline="0" dirty="0" smtClean="0">
                          <a:solidFill>
                            <a:schemeClr val="dk1"/>
                          </a:solidFill>
                          <a:latin typeface="+mn-lt"/>
                          <a:ea typeface="+mn-ea"/>
                          <a:cs typeface="+mn-cs"/>
                        </a:rPr>
                        <a:t>* Üniversite öğretim üyelerin ile işbirliği yapılacak </a:t>
                      </a:r>
                    </a:p>
                    <a:p>
                      <a:r>
                        <a:rPr lang="tr-TR" sz="1800" kern="1200" baseline="0" dirty="0" smtClean="0">
                          <a:solidFill>
                            <a:schemeClr val="dk1"/>
                          </a:solidFill>
                          <a:latin typeface="+mn-lt"/>
                          <a:ea typeface="+mn-ea"/>
                          <a:cs typeface="+mn-cs"/>
                        </a:rPr>
                        <a:t>	</a:t>
                      </a:r>
                    </a:p>
                    <a:p>
                      <a:endParaRPr lang="tr-TR" dirty="0"/>
                    </a:p>
                  </a:txBody>
                  <a:tcPr/>
                </a:tc>
              </a:tr>
            </a:tbl>
          </a:graphicData>
        </a:graphic>
      </p:graphicFrame>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ctrTitle" idx="4294967295"/>
          </p:nvPr>
        </p:nvSpPr>
        <p:spPr>
          <a:xfrm>
            <a:off x="0" y="2130425"/>
            <a:ext cx="7772400" cy="1470025"/>
          </a:xfrm>
        </p:spPr>
        <p:txBody>
          <a:bodyPr>
            <a:normAutofit fontScale="90000"/>
          </a:bodyPr>
          <a:lstStyle/>
          <a:p>
            <a:r>
              <a:rPr lang="tr-TR" b="1" dirty="0" smtClean="0"/>
              <a:t/>
            </a:r>
            <a:br>
              <a:rPr lang="tr-TR" b="1" dirty="0" smtClean="0"/>
            </a:br>
            <a:r>
              <a:rPr lang="tr-TR" b="1" dirty="0" smtClean="0"/>
              <a:t/>
            </a:r>
            <a:br>
              <a:rPr lang="tr-TR" b="1" dirty="0" smtClean="0"/>
            </a:br>
            <a:endParaRPr lang="tr-TR" dirty="0">
              <a:solidFill>
                <a:srgbClr val="FF0000"/>
              </a:solidFill>
            </a:endParaRPr>
          </a:p>
        </p:txBody>
      </p:sp>
      <p:graphicFrame>
        <p:nvGraphicFramePr>
          <p:cNvPr id="3" name="2 Tablo"/>
          <p:cNvGraphicFramePr>
            <a:graphicFrameLocks noGrp="1"/>
          </p:cNvGraphicFramePr>
          <p:nvPr/>
        </p:nvGraphicFramePr>
        <p:xfrm>
          <a:off x="0" y="142852"/>
          <a:ext cx="9144000" cy="7693348"/>
        </p:xfrm>
        <a:graphic>
          <a:graphicData uri="http://schemas.openxmlformats.org/drawingml/2006/table">
            <a:tbl>
              <a:tblPr firstRow="1" bandRow="1">
                <a:tableStyleId>{5C22544A-7EE6-4342-B048-85BDC9FD1C3A}</a:tableStyleId>
              </a:tblPr>
              <a:tblGrid>
                <a:gridCol w="3048000"/>
                <a:gridCol w="3048000"/>
                <a:gridCol w="3048000"/>
              </a:tblGrid>
              <a:tr h="1566868">
                <a:tc>
                  <a:txBody>
                    <a:bodyPr/>
                    <a:lstStyle/>
                    <a:p>
                      <a:endParaRPr lang="tr-TR" dirty="0"/>
                    </a:p>
                  </a:txBody>
                  <a:tcPr/>
                </a:tc>
                <a:tc>
                  <a:txBody>
                    <a:bodyPr/>
                    <a:lstStyle/>
                    <a:p>
                      <a:endParaRPr lang="tr-TR"/>
                    </a:p>
                  </a:txBody>
                  <a:tcPr/>
                </a:tc>
                <a:tc>
                  <a:txBody>
                    <a:bodyPr/>
                    <a:lstStyle/>
                    <a:p>
                      <a:endParaRPr lang="tr-TR"/>
                    </a:p>
                  </a:txBody>
                  <a:tcPr/>
                </a:tc>
              </a:tr>
              <a:tr h="5148280">
                <a:tc>
                  <a:txBody>
                    <a:bodyPr/>
                    <a:lstStyle/>
                    <a:p>
                      <a:r>
                        <a:rPr lang="tr-TR" sz="1800" b="1" u="sng" kern="1200" baseline="0" dirty="0" smtClean="0">
                          <a:solidFill>
                            <a:schemeClr val="dk1"/>
                          </a:solidFill>
                          <a:latin typeface="+mn-lt"/>
                          <a:ea typeface="+mn-ea"/>
                          <a:cs typeface="+mn-cs"/>
                        </a:rPr>
                        <a:t>TEHDİTLER</a:t>
                      </a:r>
                    </a:p>
                    <a:p>
                      <a:endParaRPr lang="tr-TR" sz="1800" b="1" kern="1200" baseline="0" dirty="0" smtClean="0">
                        <a:solidFill>
                          <a:schemeClr val="dk1"/>
                        </a:solidFill>
                        <a:latin typeface="+mn-lt"/>
                        <a:ea typeface="+mn-ea"/>
                        <a:cs typeface="+mn-cs"/>
                      </a:endParaRPr>
                    </a:p>
                    <a:p>
                      <a:r>
                        <a:rPr lang="fi-FI" sz="1800" b="1" kern="1200" baseline="0" dirty="0" smtClean="0">
                          <a:solidFill>
                            <a:schemeClr val="dk1"/>
                          </a:solidFill>
                          <a:latin typeface="+mn-lt"/>
                          <a:ea typeface="+mn-ea"/>
                          <a:cs typeface="+mn-cs"/>
                        </a:rPr>
                        <a:t>1. Küresel ekonominin olumsuz etkisi </a:t>
                      </a:r>
                    </a:p>
                    <a:p>
                      <a:r>
                        <a:rPr lang="tr-TR" sz="1800" b="1" kern="1200" baseline="0" dirty="0" smtClean="0">
                          <a:solidFill>
                            <a:schemeClr val="dk1"/>
                          </a:solidFill>
                          <a:latin typeface="+mn-lt"/>
                          <a:ea typeface="+mn-ea"/>
                          <a:cs typeface="+mn-cs"/>
                        </a:rPr>
                        <a:t>2. Küresel ısınmanın etkisi </a:t>
                      </a:r>
                    </a:p>
                    <a:p>
                      <a:r>
                        <a:rPr lang="tr-TR" sz="1800" b="1" kern="1200" baseline="0" dirty="0" smtClean="0">
                          <a:solidFill>
                            <a:schemeClr val="dk1"/>
                          </a:solidFill>
                          <a:latin typeface="+mn-lt"/>
                          <a:ea typeface="+mn-ea"/>
                          <a:cs typeface="+mn-cs"/>
                        </a:rPr>
                        <a:t>3. Dünya ekonomisindeki belirsizlikler </a:t>
                      </a:r>
                    </a:p>
                    <a:p>
                      <a:r>
                        <a:rPr lang="tr-TR" sz="1800" b="1" kern="1200" baseline="0" dirty="0" smtClean="0">
                          <a:solidFill>
                            <a:schemeClr val="dk1"/>
                          </a:solidFill>
                          <a:latin typeface="+mn-lt"/>
                          <a:ea typeface="+mn-ea"/>
                          <a:cs typeface="+mn-cs"/>
                        </a:rPr>
                        <a:t>4. Üyelerin borsaya karşı duyarsızlığı </a:t>
                      </a:r>
                    </a:p>
                    <a:p>
                      <a:r>
                        <a:rPr lang="tr-TR" sz="1800" b="1" kern="1200" baseline="0" dirty="0" smtClean="0">
                          <a:solidFill>
                            <a:schemeClr val="dk1"/>
                          </a:solidFill>
                          <a:latin typeface="+mn-lt"/>
                          <a:ea typeface="+mn-ea"/>
                          <a:cs typeface="+mn-cs"/>
                        </a:rPr>
                        <a:t>5. Tarımsal planlamanın olmaması </a:t>
                      </a:r>
                    </a:p>
                    <a:p>
                      <a:r>
                        <a:rPr lang="tr-TR" sz="1800" b="1" kern="1200" baseline="0" dirty="0" smtClean="0">
                          <a:solidFill>
                            <a:schemeClr val="dk1"/>
                          </a:solidFill>
                          <a:latin typeface="+mn-lt"/>
                          <a:ea typeface="+mn-ea"/>
                          <a:cs typeface="+mn-cs"/>
                        </a:rPr>
                        <a:t>6. Köyden kente göç </a:t>
                      </a:r>
                    </a:p>
                    <a:p>
                      <a:r>
                        <a:rPr lang="tr-TR" sz="1800" b="1" kern="1200" baseline="0" dirty="0" smtClean="0">
                          <a:solidFill>
                            <a:schemeClr val="dk1"/>
                          </a:solidFill>
                          <a:latin typeface="+mn-lt"/>
                          <a:ea typeface="+mn-ea"/>
                          <a:cs typeface="+mn-cs"/>
                        </a:rPr>
                        <a:t>7. Genç nüfusun azalması </a:t>
                      </a:r>
                    </a:p>
                    <a:p>
                      <a:r>
                        <a:rPr lang="tr-TR" sz="1800" b="1" kern="1200" baseline="0" dirty="0" smtClean="0">
                          <a:solidFill>
                            <a:schemeClr val="dk1"/>
                          </a:solidFill>
                          <a:latin typeface="+mn-lt"/>
                          <a:ea typeface="+mn-ea"/>
                          <a:cs typeface="+mn-cs"/>
                        </a:rPr>
                        <a:t>8. Gençlerin tarım sektöründe çalışmak istememesi </a:t>
                      </a:r>
                    </a:p>
                    <a:p>
                      <a:r>
                        <a:rPr lang="tr-TR" sz="1800" b="1" kern="1200" baseline="0" dirty="0" smtClean="0">
                          <a:solidFill>
                            <a:schemeClr val="dk1"/>
                          </a:solidFill>
                          <a:latin typeface="+mn-lt"/>
                          <a:ea typeface="+mn-ea"/>
                          <a:cs typeface="+mn-cs"/>
                        </a:rPr>
                        <a:t>9. İlçemizde sosyal hayatın yetersizliği </a:t>
                      </a:r>
                    </a:p>
                    <a:p>
                      <a:r>
                        <a:rPr lang="tr-TR" sz="1800" b="1" kern="1200" baseline="0" dirty="0" smtClean="0">
                          <a:solidFill>
                            <a:schemeClr val="dk1"/>
                          </a:solidFill>
                          <a:latin typeface="+mn-lt"/>
                          <a:ea typeface="+mn-ea"/>
                          <a:cs typeface="+mn-cs"/>
                        </a:rPr>
                        <a:t>10. Vergide kayıt dışılığın artması </a:t>
                      </a:r>
                    </a:p>
                    <a:p>
                      <a:r>
                        <a:rPr lang="tr-TR" sz="1800" b="1" kern="1200" baseline="0" dirty="0" smtClean="0">
                          <a:solidFill>
                            <a:schemeClr val="dk1"/>
                          </a:solidFill>
                          <a:latin typeface="+mn-lt"/>
                          <a:ea typeface="+mn-ea"/>
                          <a:cs typeface="+mn-cs"/>
                        </a:rPr>
                        <a:t>11. Üyelerimizin bilgi eksikliği </a:t>
                      </a:r>
                    </a:p>
                    <a:p>
                      <a:r>
                        <a:rPr lang="tr-TR" sz="1800" kern="1200" baseline="0" dirty="0" smtClean="0">
                          <a:solidFill>
                            <a:schemeClr val="dk1"/>
                          </a:solidFill>
                          <a:latin typeface="+mn-lt"/>
                          <a:ea typeface="+mn-ea"/>
                          <a:cs typeface="+mn-cs"/>
                        </a:rPr>
                        <a:t>	</a:t>
                      </a:r>
                    </a:p>
                    <a:p>
                      <a:endParaRPr lang="tr-TR" dirty="0"/>
                    </a:p>
                  </a:txBody>
                  <a:tcPr/>
                </a:tc>
                <a:tc>
                  <a:txBody>
                    <a:bodyPr/>
                    <a:lstStyle/>
                    <a:p>
                      <a:r>
                        <a:rPr lang="tr-TR" sz="1800" b="1" u="sng" kern="1200" baseline="0" dirty="0" smtClean="0">
                          <a:solidFill>
                            <a:schemeClr val="dk1"/>
                          </a:solidFill>
                          <a:latin typeface="+mn-lt"/>
                          <a:ea typeface="+mn-ea"/>
                          <a:cs typeface="+mn-cs"/>
                        </a:rPr>
                        <a:t>ZAYIF YÖNLER </a:t>
                      </a:r>
                    </a:p>
                    <a:p>
                      <a:endParaRPr lang="tr-TR" sz="1800" b="1" u="sng" kern="1200" baseline="0" dirty="0" smtClean="0">
                        <a:solidFill>
                          <a:schemeClr val="dk1"/>
                        </a:solidFill>
                        <a:latin typeface="+mn-lt"/>
                        <a:ea typeface="+mn-ea"/>
                        <a:cs typeface="+mn-cs"/>
                      </a:endParaRPr>
                    </a:p>
                    <a:p>
                      <a:r>
                        <a:rPr lang="tr-TR" sz="1800" b="1" kern="1200" baseline="0" dirty="0" smtClean="0">
                          <a:solidFill>
                            <a:schemeClr val="dk1"/>
                          </a:solidFill>
                          <a:latin typeface="+mn-lt"/>
                          <a:ea typeface="+mn-ea"/>
                          <a:cs typeface="+mn-cs"/>
                        </a:rPr>
                        <a:t>1. Üye sayımızın azlığı </a:t>
                      </a:r>
                    </a:p>
                    <a:p>
                      <a:r>
                        <a:rPr lang="tr-TR" sz="1800" b="1" kern="1200" baseline="0" dirty="0" smtClean="0">
                          <a:solidFill>
                            <a:schemeClr val="dk1"/>
                          </a:solidFill>
                          <a:latin typeface="+mn-lt"/>
                          <a:ea typeface="+mn-ea"/>
                          <a:cs typeface="+mn-cs"/>
                        </a:rPr>
                        <a:t>2. Personel sayımızın az olması </a:t>
                      </a:r>
                    </a:p>
                    <a:p>
                      <a:r>
                        <a:rPr lang="tr-TR" sz="1800" b="1" kern="1200" baseline="0" dirty="0" smtClean="0">
                          <a:solidFill>
                            <a:schemeClr val="dk1"/>
                          </a:solidFill>
                          <a:latin typeface="+mn-lt"/>
                          <a:ea typeface="+mn-ea"/>
                          <a:cs typeface="+mn-cs"/>
                        </a:rPr>
                        <a:t>3. Personelin eğitim eksikliği </a:t>
                      </a:r>
                    </a:p>
                    <a:p>
                      <a:r>
                        <a:rPr lang="tr-TR" sz="1800" b="1" kern="1200" baseline="0" dirty="0" smtClean="0">
                          <a:solidFill>
                            <a:schemeClr val="dk1"/>
                          </a:solidFill>
                          <a:latin typeface="+mn-lt"/>
                          <a:ea typeface="+mn-ea"/>
                          <a:cs typeface="+mn-cs"/>
                        </a:rPr>
                        <a:t>4. Personelin motivasyon eksikliği bulunması </a:t>
                      </a:r>
                    </a:p>
                    <a:p>
                      <a:r>
                        <a:rPr lang="tr-TR" sz="1800" b="1" kern="1200" baseline="0" dirty="0" smtClean="0">
                          <a:solidFill>
                            <a:schemeClr val="dk1"/>
                          </a:solidFill>
                          <a:latin typeface="+mn-lt"/>
                          <a:ea typeface="+mn-ea"/>
                          <a:cs typeface="+mn-cs"/>
                        </a:rPr>
                        <a:t>5. Üyelerle olan yetersiz iletişim </a:t>
                      </a:r>
                    </a:p>
                    <a:p>
                      <a:r>
                        <a:rPr lang="tr-TR" sz="1800" b="1" kern="1200" baseline="0" dirty="0" smtClean="0">
                          <a:solidFill>
                            <a:schemeClr val="dk1"/>
                          </a:solidFill>
                          <a:latin typeface="+mn-lt"/>
                          <a:ea typeface="+mn-ea"/>
                          <a:cs typeface="+mn-cs"/>
                        </a:rPr>
                        <a:t>6. Diğer borsalarla olan iletişim zayıflığı </a:t>
                      </a:r>
                    </a:p>
                    <a:p>
                      <a:r>
                        <a:rPr lang="tr-TR" sz="1800" kern="1200" baseline="0" dirty="0" smtClean="0">
                          <a:solidFill>
                            <a:schemeClr val="dk1"/>
                          </a:solidFill>
                          <a:latin typeface="+mn-lt"/>
                          <a:ea typeface="+mn-ea"/>
                          <a:cs typeface="+mn-cs"/>
                        </a:rPr>
                        <a:t>	</a:t>
                      </a:r>
                    </a:p>
                    <a:p>
                      <a:endParaRPr lang="tr-TR" dirty="0"/>
                    </a:p>
                  </a:txBody>
                  <a:tcPr/>
                </a:tc>
                <a:tc>
                  <a:txBody>
                    <a:bodyPr/>
                    <a:lstStyle/>
                    <a:p>
                      <a:endParaRPr lang="tr-TR" sz="1800" kern="1200" baseline="0" dirty="0" smtClean="0">
                        <a:solidFill>
                          <a:schemeClr val="dk1"/>
                        </a:solidFill>
                        <a:latin typeface="+mn-lt"/>
                        <a:ea typeface="+mn-ea"/>
                        <a:cs typeface="+mn-cs"/>
                      </a:endParaRPr>
                    </a:p>
                    <a:p>
                      <a:r>
                        <a:rPr lang="tr-TR" sz="1800" kern="1200" baseline="0" dirty="0" smtClean="0">
                          <a:solidFill>
                            <a:schemeClr val="dk1"/>
                          </a:solidFill>
                          <a:latin typeface="+mn-lt"/>
                          <a:ea typeface="+mn-ea"/>
                          <a:cs typeface="+mn-cs"/>
                        </a:rPr>
                        <a:t> *Tarım ve hayvancılıkla ilgili seminer, konferanslar düzenlenecek  </a:t>
                      </a:r>
                    </a:p>
                    <a:p>
                      <a:r>
                        <a:rPr lang="tr-TR" sz="1800" kern="1200" baseline="0" dirty="0" smtClean="0">
                          <a:solidFill>
                            <a:schemeClr val="dk1"/>
                          </a:solidFill>
                          <a:latin typeface="+mn-lt"/>
                          <a:ea typeface="+mn-ea"/>
                          <a:cs typeface="+mn-cs"/>
                        </a:rPr>
                        <a:t>*Diğer borsalara tanışma ve geliştirme ziyaretlerinde bulunulacak  </a:t>
                      </a:r>
                    </a:p>
                    <a:p>
                      <a:r>
                        <a:rPr lang="tr-TR" sz="1800" kern="1200" baseline="0" dirty="0" smtClean="0">
                          <a:solidFill>
                            <a:schemeClr val="dk1"/>
                          </a:solidFill>
                          <a:latin typeface="+mn-lt"/>
                          <a:ea typeface="+mn-ea"/>
                          <a:cs typeface="+mn-cs"/>
                        </a:rPr>
                        <a:t>* Üniversite öğretim üyeleri ile işbirliği yapılarak üyelere küresel ekonomi, kürsel ısınma vb. konularda seminerler, danışmanlık hizmetleri düzenlenecek </a:t>
                      </a:r>
                    </a:p>
                    <a:p>
                      <a:r>
                        <a:rPr lang="tr-TR" sz="1800" kern="1200" baseline="0" dirty="0" smtClean="0">
                          <a:solidFill>
                            <a:schemeClr val="dk1"/>
                          </a:solidFill>
                          <a:latin typeface="+mn-lt"/>
                          <a:ea typeface="+mn-ea"/>
                          <a:cs typeface="+mn-cs"/>
                        </a:rPr>
                        <a:t>	</a:t>
                      </a:r>
                    </a:p>
                    <a:p>
                      <a:endParaRPr lang="tr-TR" dirty="0"/>
                    </a:p>
                  </a:txBody>
                  <a:tcPr/>
                </a:tc>
              </a:tr>
            </a:tbl>
          </a:graphicData>
        </a:graphic>
      </p:graphicFrame>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ctrTitle" idx="4294967295"/>
          </p:nvPr>
        </p:nvSpPr>
        <p:spPr>
          <a:xfrm>
            <a:off x="0" y="2130425"/>
            <a:ext cx="7772400" cy="1470025"/>
          </a:xfrm>
        </p:spPr>
        <p:txBody>
          <a:bodyPr>
            <a:normAutofit fontScale="90000"/>
          </a:bodyPr>
          <a:lstStyle/>
          <a:p>
            <a:r>
              <a:rPr lang="tr-TR" b="1" dirty="0" smtClean="0"/>
              <a:t/>
            </a:r>
            <a:br>
              <a:rPr lang="tr-TR" b="1" dirty="0" smtClean="0"/>
            </a:br>
            <a:r>
              <a:rPr lang="tr-TR" b="1" dirty="0" smtClean="0"/>
              <a:t/>
            </a:r>
            <a:br>
              <a:rPr lang="tr-TR" b="1" dirty="0" smtClean="0"/>
            </a:br>
            <a:endParaRPr lang="tr-TR" dirty="0">
              <a:solidFill>
                <a:srgbClr val="FF0000"/>
              </a:solidFill>
            </a:endParaRPr>
          </a:p>
        </p:txBody>
      </p:sp>
      <p:sp>
        <p:nvSpPr>
          <p:cNvPr id="3" name="2 Dikdörtgen"/>
          <p:cNvSpPr/>
          <p:nvPr/>
        </p:nvSpPr>
        <p:spPr>
          <a:xfrm>
            <a:off x="0" y="0"/>
            <a:ext cx="9144000" cy="8094524"/>
          </a:xfrm>
          <a:prstGeom prst="rect">
            <a:avLst/>
          </a:prstGeom>
        </p:spPr>
        <p:txBody>
          <a:bodyPr wrap="square">
            <a:spAutoFit/>
          </a:bodyPr>
          <a:lstStyle/>
          <a:p>
            <a:r>
              <a:rPr lang="tr-TR" b="1" dirty="0" smtClean="0">
                <a:solidFill>
                  <a:srgbClr val="FF0000"/>
                </a:solidFill>
              </a:rPr>
              <a:t>4- GELECEĞE BAKIŞ </a:t>
            </a:r>
          </a:p>
          <a:p>
            <a:r>
              <a:rPr lang="tr-TR" b="1" dirty="0" smtClean="0">
                <a:solidFill>
                  <a:srgbClr val="FF0000"/>
                </a:solidFill>
              </a:rPr>
              <a:t>4.1- MİSYON, VİZYON VE TEMEL DEĞERLER </a:t>
            </a:r>
          </a:p>
          <a:p>
            <a:endParaRPr lang="tr-TR" b="1" dirty="0" smtClean="0">
              <a:solidFill>
                <a:srgbClr val="FF0000"/>
              </a:solidFill>
            </a:endParaRPr>
          </a:p>
          <a:p>
            <a:r>
              <a:rPr lang="tr-TR" b="1" dirty="0" smtClean="0">
                <a:solidFill>
                  <a:srgbClr val="FF0000"/>
                </a:solidFill>
              </a:rPr>
              <a:t>4.1.1- Misyonumuz </a:t>
            </a:r>
            <a:r>
              <a:rPr lang="tr-TR" b="1" dirty="0" smtClean="0"/>
              <a:t> </a:t>
            </a:r>
            <a:endParaRPr lang="tr-TR" dirty="0" smtClean="0"/>
          </a:p>
          <a:p>
            <a:r>
              <a:rPr lang="tr-TR" dirty="0" smtClean="0"/>
              <a:t>Akşehir Ticaret Borsası olarak 5174 Sayılı kanun kapsamında üye ihtiyaçlarına uygun, teknolojik yeniliklere uygun ve kaliteli hizmet sunmak,  </a:t>
            </a:r>
          </a:p>
          <a:p>
            <a:r>
              <a:rPr lang="tr-TR" dirty="0" smtClean="0"/>
              <a:t>Yenilikçi bakış açısıyla, hizmetlerimizde fark yaratarak, üyelerin beklentilerini karşılayarak üye memnuniyetini </a:t>
            </a:r>
            <a:r>
              <a:rPr lang="tr-TR" dirty="0" err="1" smtClean="0"/>
              <a:t>arttrımak</a:t>
            </a:r>
            <a:r>
              <a:rPr lang="tr-TR" dirty="0" smtClean="0"/>
              <a:t>, </a:t>
            </a:r>
          </a:p>
          <a:p>
            <a:r>
              <a:rPr lang="tr-TR" dirty="0" smtClean="0"/>
              <a:t>Personelimizin sürekli gelişmesini ve güven içinde mutlu çalışmasını sağlamaktır.</a:t>
            </a:r>
          </a:p>
          <a:p>
            <a:endParaRPr lang="tr-TR" dirty="0" smtClean="0"/>
          </a:p>
          <a:p>
            <a:r>
              <a:rPr lang="tr-TR" b="1" dirty="0" smtClean="0">
                <a:solidFill>
                  <a:srgbClr val="FF0000"/>
                </a:solidFill>
              </a:rPr>
              <a:t>4.1.2- Vizyonumuz </a:t>
            </a:r>
          </a:p>
          <a:p>
            <a:r>
              <a:rPr lang="tr-TR" dirty="0" smtClean="0"/>
              <a:t>Liderlik hedefiyle sürekli gelişen bir Borsa olmak</a:t>
            </a:r>
          </a:p>
          <a:p>
            <a:endParaRPr lang="tr-TR" dirty="0" smtClean="0"/>
          </a:p>
          <a:p>
            <a:r>
              <a:rPr lang="tr-TR" b="1" dirty="0" smtClean="0">
                <a:solidFill>
                  <a:srgbClr val="FF0000"/>
                </a:solidFill>
              </a:rPr>
              <a:t>4.1.3- İlkelerimiz </a:t>
            </a:r>
          </a:p>
          <a:p>
            <a:r>
              <a:rPr lang="tr-TR" dirty="0" smtClean="0"/>
              <a:t>Yasalara tavizsiz uymak</a:t>
            </a:r>
          </a:p>
          <a:p>
            <a:r>
              <a:rPr lang="tr-TR" dirty="0" smtClean="0"/>
              <a:t>Sosyal sorumluluk bilinci</a:t>
            </a:r>
          </a:p>
          <a:p>
            <a:r>
              <a:rPr lang="tr-TR" dirty="0" smtClean="0"/>
              <a:t>Kalite ve güvenilirlik</a:t>
            </a:r>
          </a:p>
          <a:p>
            <a:r>
              <a:rPr lang="tr-TR" dirty="0" smtClean="0"/>
              <a:t>Çözüm üretmek</a:t>
            </a:r>
          </a:p>
          <a:p>
            <a:r>
              <a:rPr lang="tr-TR" dirty="0" smtClean="0"/>
              <a:t>Yenilikçi olmak</a:t>
            </a:r>
          </a:p>
          <a:p>
            <a:r>
              <a:rPr lang="tr-TR" dirty="0" smtClean="0"/>
              <a:t>Müşteri merkezli yaklaşım</a:t>
            </a:r>
          </a:p>
          <a:p>
            <a:r>
              <a:rPr lang="tr-TR" dirty="0" smtClean="0"/>
              <a:t>Güçlü iletişim</a:t>
            </a:r>
          </a:p>
          <a:p>
            <a:r>
              <a:rPr lang="tr-TR" dirty="0" smtClean="0"/>
              <a:t>İlkelerimizden ödün vermemek</a:t>
            </a:r>
          </a:p>
          <a:p>
            <a:endParaRPr lang="tr-TR" b="1" dirty="0" smtClean="0">
              <a:solidFill>
                <a:srgbClr val="FF0000"/>
              </a:solidFill>
            </a:endParaRPr>
          </a:p>
          <a:p>
            <a:endParaRPr lang="tr-TR" b="1" dirty="0" smtClean="0">
              <a:solidFill>
                <a:srgbClr val="FF0000"/>
              </a:solidFill>
            </a:endParaRPr>
          </a:p>
          <a:p>
            <a:endParaRPr lang="tr-TR" b="1" dirty="0" smtClean="0">
              <a:solidFill>
                <a:srgbClr val="FF0000"/>
              </a:solidFill>
            </a:endParaRPr>
          </a:p>
          <a:p>
            <a:endParaRPr lang="tr-TR" dirty="0" smtClean="0">
              <a:solidFill>
                <a:srgbClr val="FF0000"/>
              </a:solidFill>
            </a:endParaRPr>
          </a:p>
          <a:p>
            <a:endParaRPr lang="tr-TR" dirty="0" smtClean="0">
              <a:solidFill>
                <a:srgbClr val="FF0000"/>
              </a:solidFill>
            </a:endParaRPr>
          </a:p>
          <a:p>
            <a:endParaRPr lang="tr-TR" dirty="0">
              <a:solidFill>
                <a:srgbClr val="FF0000"/>
              </a:solidFill>
            </a:endParaRP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ctrTitle" idx="4294967295"/>
          </p:nvPr>
        </p:nvSpPr>
        <p:spPr>
          <a:xfrm>
            <a:off x="0" y="2130425"/>
            <a:ext cx="7772400" cy="1470025"/>
          </a:xfrm>
        </p:spPr>
        <p:txBody>
          <a:bodyPr>
            <a:normAutofit fontScale="90000"/>
          </a:bodyPr>
          <a:lstStyle/>
          <a:p>
            <a:r>
              <a:rPr lang="tr-TR" b="1" dirty="0" smtClean="0"/>
              <a:t/>
            </a:r>
            <a:br>
              <a:rPr lang="tr-TR" b="1" dirty="0" smtClean="0"/>
            </a:br>
            <a:r>
              <a:rPr lang="tr-TR" b="1" dirty="0" smtClean="0"/>
              <a:t/>
            </a:r>
            <a:br>
              <a:rPr lang="tr-TR" b="1" dirty="0" smtClean="0"/>
            </a:br>
            <a:endParaRPr lang="tr-TR" dirty="0">
              <a:solidFill>
                <a:srgbClr val="FF0000"/>
              </a:solidFill>
            </a:endParaRPr>
          </a:p>
        </p:txBody>
      </p:sp>
      <p:sp>
        <p:nvSpPr>
          <p:cNvPr id="3" name="2 Dikdörtgen"/>
          <p:cNvSpPr/>
          <p:nvPr/>
        </p:nvSpPr>
        <p:spPr>
          <a:xfrm>
            <a:off x="0" y="142852"/>
            <a:ext cx="6858000" cy="369332"/>
          </a:xfrm>
          <a:prstGeom prst="rect">
            <a:avLst/>
          </a:prstGeom>
        </p:spPr>
        <p:txBody>
          <a:bodyPr wrap="square">
            <a:spAutoFit/>
          </a:bodyPr>
          <a:lstStyle/>
          <a:p>
            <a:r>
              <a:rPr lang="tr-TR" b="1" dirty="0" smtClean="0">
                <a:solidFill>
                  <a:srgbClr val="FF0000"/>
                </a:solidFill>
              </a:rPr>
              <a:t>5.- STRATEJİK AMAÇLAR HEDEFLER VE PERFORMANS GÖSTERGELERİ </a:t>
            </a:r>
            <a:endParaRPr lang="tr-TR" dirty="0">
              <a:solidFill>
                <a:srgbClr val="FF0000"/>
              </a:solidFill>
            </a:endParaRPr>
          </a:p>
        </p:txBody>
      </p:sp>
      <p:sp>
        <p:nvSpPr>
          <p:cNvPr id="5" name="4 Dikdörtgen"/>
          <p:cNvSpPr/>
          <p:nvPr/>
        </p:nvSpPr>
        <p:spPr>
          <a:xfrm>
            <a:off x="142844" y="571480"/>
            <a:ext cx="9001156" cy="6463308"/>
          </a:xfrm>
          <a:prstGeom prst="rect">
            <a:avLst/>
          </a:prstGeom>
        </p:spPr>
        <p:txBody>
          <a:bodyPr wrap="square">
            <a:spAutoFit/>
          </a:bodyPr>
          <a:lstStyle/>
          <a:p>
            <a:r>
              <a:rPr lang="tr-TR" dirty="0" smtClean="0"/>
              <a:t>Paydaş analizi sonuçlarının değerlendirilmesi, borsamıza ulaşan şikayet, istek, öneri ve beklentilerin istatistik sonuçları, çalışanlarımızın üyelerimizin görüşleri, yapılan anketlerin değerlendirme sonuçlarında elde edilen bilgiler, çalışanlarımızın deneyimleri, ilimiz ve ülkemizin mevcut sosyal ve ekonomik durumu, geçmiş performansımızdan tespit edilebilenler, diğer borsalar ile yapılan karşılaştırmalar, teknoloji, sosyal, kültürel alanlarındaki gelişmeler, imkanlarımız ve kaynaklarımız  değerlendirilmiş, yasal düzenlemeler göz önünde bulundurularak yapılan Güçlü-Zayıf-Fırsatlar-Tehditler SWOT Matrisi sonucunda aşağıda ki stratejik alanlar ve ilgili stratejik amaçlarımız belirlenmiştir. </a:t>
            </a:r>
          </a:p>
          <a:p>
            <a:endParaRPr lang="tr-TR" dirty="0" smtClean="0"/>
          </a:p>
          <a:p>
            <a:r>
              <a:rPr lang="tr-TR" dirty="0" smtClean="0"/>
              <a:t>Performans göstergeleri hedeflere ne ölçüde ulaşıldığını belirleyerek, amaç ve hedeflerin ölçülebilirliklerini sağlamaktadır. Belirlenen bu göstergelerin ölçülmesi, izlenmesi ve değerlendirilmesi stratejik planının başarısı için oldukça önemlidir. </a:t>
            </a:r>
          </a:p>
          <a:p>
            <a:endParaRPr lang="tr-TR" dirty="0" smtClean="0"/>
          </a:p>
          <a:p>
            <a:r>
              <a:rPr lang="tr-TR" dirty="0" smtClean="0"/>
              <a:t>İzleme, stratejik plan uygulamasının sistematik olarak takip edilmesi ve raporlanmasıdır. </a:t>
            </a:r>
          </a:p>
          <a:p>
            <a:r>
              <a:rPr lang="tr-TR" dirty="0" smtClean="0"/>
              <a:t>Değerlendirme ise, uygulama sonuçlarının amaç ve hedeflere kıyasla ölçülmesi ve söz konusu amaç ve hedeflerin tutarlılık ve uygunluğunun analizidir. </a:t>
            </a:r>
          </a:p>
          <a:p>
            <a:endParaRPr lang="tr-TR" dirty="0" smtClean="0"/>
          </a:p>
          <a:p>
            <a:r>
              <a:rPr lang="tr-TR" dirty="0" smtClean="0"/>
              <a:t>Stratejik planlama sürecinde, izleme ve değerlendirme faaliyetleri sonucunda elde edilen bilgiler kullanılarak, stratejik plan gözden geçirilir, hedeflenen ve ulaşılan sonuçlar karşılaştırılır.</a:t>
            </a:r>
          </a:p>
          <a:p>
            <a:r>
              <a:rPr lang="tr-TR" dirty="0" smtClean="0"/>
              <a:t> </a:t>
            </a:r>
          </a:p>
          <a:p>
            <a:r>
              <a:rPr lang="tr-TR" dirty="0" smtClean="0"/>
              <a:t>Akşehir Ticaret Borsasının stratejik amaç hedefleri ve performans göstergeleri aşağıdaki gösterilmiştir. </a:t>
            </a:r>
          </a:p>
          <a:p>
            <a:endParaRPr lang="tr-TR" dirty="0"/>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ctrTitle" idx="4294967295"/>
          </p:nvPr>
        </p:nvSpPr>
        <p:spPr>
          <a:xfrm>
            <a:off x="0" y="2130425"/>
            <a:ext cx="7772400" cy="1470025"/>
          </a:xfrm>
        </p:spPr>
        <p:txBody>
          <a:bodyPr>
            <a:normAutofit fontScale="90000"/>
          </a:bodyPr>
          <a:lstStyle/>
          <a:p>
            <a:r>
              <a:rPr lang="tr-TR" b="1" dirty="0" smtClean="0"/>
              <a:t/>
            </a:r>
            <a:br>
              <a:rPr lang="tr-TR" b="1" dirty="0" smtClean="0"/>
            </a:br>
            <a:r>
              <a:rPr lang="tr-TR" b="1" dirty="0" smtClean="0"/>
              <a:t/>
            </a:r>
            <a:br>
              <a:rPr lang="tr-TR" b="1" dirty="0" smtClean="0"/>
            </a:br>
            <a:endParaRPr lang="tr-TR" dirty="0">
              <a:solidFill>
                <a:srgbClr val="FF0000"/>
              </a:solidFill>
            </a:endParaRPr>
          </a:p>
        </p:txBody>
      </p:sp>
      <p:graphicFrame>
        <p:nvGraphicFramePr>
          <p:cNvPr id="3" name="2 Tablo"/>
          <p:cNvGraphicFramePr>
            <a:graphicFrameLocks noGrp="1"/>
          </p:cNvGraphicFramePr>
          <p:nvPr/>
        </p:nvGraphicFramePr>
        <p:xfrm>
          <a:off x="285720" y="214290"/>
          <a:ext cx="8643998" cy="500066"/>
        </p:xfrm>
        <a:graphic>
          <a:graphicData uri="http://schemas.openxmlformats.org/drawingml/2006/table">
            <a:tbl>
              <a:tblPr firstRow="1" bandRow="1">
                <a:tableStyleId>{5C22544A-7EE6-4342-B048-85BDC9FD1C3A}</a:tableStyleId>
              </a:tblPr>
              <a:tblGrid>
                <a:gridCol w="8643998"/>
              </a:tblGrid>
              <a:tr h="500066">
                <a:tc>
                  <a:txBody>
                    <a:bodyPr/>
                    <a:lstStyle/>
                    <a:p>
                      <a:r>
                        <a:rPr lang="tr-TR" sz="1800" b="1" kern="1200" baseline="0" dirty="0" smtClean="0">
                          <a:solidFill>
                            <a:schemeClr val="lt1"/>
                          </a:solidFill>
                          <a:latin typeface="+mn-lt"/>
                          <a:ea typeface="+mn-ea"/>
                          <a:cs typeface="+mn-cs"/>
                        </a:rPr>
                        <a:t>Stratejik Amaç 1: Akşehir’i Bölgemizin </a:t>
                      </a:r>
                      <a:r>
                        <a:rPr lang="tr-TR" sz="1800" b="1" kern="1200" baseline="0" dirty="0" smtClean="0">
                          <a:solidFill>
                            <a:schemeClr val="lt1"/>
                          </a:solidFill>
                          <a:latin typeface="+mn-lt"/>
                          <a:ea typeface="+mn-ea"/>
                          <a:cs typeface="+mn-cs"/>
                        </a:rPr>
                        <a:t>tarımsal ürünler merkezi </a:t>
                      </a:r>
                      <a:r>
                        <a:rPr lang="tr-TR" sz="1800" b="1" kern="1200" baseline="0" dirty="0" smtClean="0">
                          <a:solidFill>
                            <a:schemeClr val="lt1"/>
                          </a:solidFill>
                          <a:latin typeface="+mn-lt"/>
                          <a:ea typeface="+mn-ea"/>
                          <a:cs typeface="+mn-cs"/>
                        </a:rPr>
                        <a:t>yapmak. </a:t>
                      </a:r>
                      <a:endParaRPr lang="tr-TR" dirty="0"/>
                    </a:p>
                  </a:txBody>
                  <a:tcPr/>
                </a:tc>
              </a:tr>
            </a:tbl>
          </a:graphicData>
        </a:graphic>
      </p:graphicFrame>
      <p:graphicFrame>
        <p:nvGraphicFramePr>
          <p:cNvPr id="4" name="3 Tablo"/>
          <p:cNvGraphicFramePr>
            <a:graphicFrameLocks noGrp="1"/>
          </p:cNvGraphicFramePr>
          <p:nvPr/>
        </p:nvGraphicFramePr>
        <p:xfrm>
          <a:off x="0" y="857234"/>
          <a:ext cx="9001156" cy="6752280"/>
        </p:xfrm>
        <a:graphic>
          <a:graphicData uri="http://schemas.openxmlformats.org/drawingml/2006/table">
            <a:tbl>
              <a:tblPr firstRow="1" bandRow="1">
                <a:tableStyleId>{5C22544A-7EE6-4342-B048-85BDC9FD1C3A}</a:tableStyleId>
              </a:tblPr>
              <a:tblGrid>
                <a:gridCol w="1143000"/>
                <a:gridCol w="1143000"/>
                <a:gridCol w="1357306"/>
                <a:gridCol w="1000132"/>
                <a:gridCol w="1071562"/>
                <a:gridCol w="1143000"/>
                <a:gridCol w="1143000"/>
                <a:gridCol w="1000156"/>
              </a:tblGrid>
              <a:tr h="135732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tr-TR" sz="1800" b="1" kern="1200" baseline="0" dirty="0" smtClean="0">
                          <a:solidFill>
                            <a:schemeClr val="lt1"/>
                          </a:solidFill>
                          <a:latin typeface="+mn-lt"/>
                          <a:ea typeface="+mn-ea"/>
                          <a:cs typeface="+mn-cs"/>
                        </a:rPr>
                        <a:t>Stratejik Hedef No 	</a:t>
                      </a:r>
                    </a:p>
                    <a:p>
                      <a:endParaRPr lang="tr-TR"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tr-TR" sz="1800" b="1" kern="1200" baseline="0" dirty="0" smtClean="0">
                          <a:solidFill>
                            <a:schemeClr val="lt1"/>
                          </a:solidFill>
                          <a:latin typeface="+mn-lt"/>
                          <a:ea typeface="+mn-ea"/>
                          <a:cs typeface="+mn-cs"/>
                        </a:rPr>
                        <a:t>Stratejik Hedef 	</a:t>
                      </a:r>
                    </a:p>
                    <a:p>
                      <a:endParaRPr lang="tr-TR"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tr-TR" sz="1800" b="1" kern="1200" baseline="0" dirty="0" smtClean="0">
                          <a:solidFill>
                            <a:schemeClr val="lt1"/>
                          </a:solidFill>
                          <a:latin typeface="+mn-lt"/>
                          <a:ea typeface="+mn-ea"/>
                          <a:cs typeface="+mn-cs"/>
                        </a:rPr>
                        <a:t>Performans Göstergeleri 	</a:t>
                      </a:r>
                    </a:p>
                    <a:p>
                      <a:endParaRPr lang="tr-TR"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tr-TR" sz="1800" b="1" kern="1200" baseline="0" dirty="0" smtClean="0">
                          <a:solidFill>
                            <a:schemeClr val="lt1"/>
                          </a:solidFill>
                          <a:latin typeface="+mn-lt"/>
                          <a:ea typeface="+mn-ea"/>
                          <a:cs typeface="+mn-cs"/>
                        </a:rPr>
                        <a:t>Sorumlu Birim 	</a:t>
                      </a:r>
                    </a:p>
                    <a:p>
                      <a:endParaRPr lang="tr-TR" dirty="0"/>
                    </a:p>
                  </a:txBody>
                  <a:tcPr/>
                </a:tc>
                <a:tc>
                  <a:txBody>
                    <a:bodyPr/>
                    <a:lstStyle/>
                    <a:p>
                      <a:r>
                        <a:rPr lang="tr-TR" dirty="0" smtClean="0"/>
                        <a:t>2020</a:t>
                      </a:r>
                      <a:endParaRPr lang="tr-TR" dirty="0"/>
                    </a:p>
                  </a:txBody>
                  <a:tcPr/>
                </a:tc>
                <a:tc>
                  <a:txBody>
                    <a:bodyPr/>
                    <a:lstStyle/>
                    <a:p>
                      <a:r>
                        <a:rPr lang="tr-TR" dirty="0" smtClean="0"/>
                        <a:t>2021</a:t>
                      </a:r>
                      <a:endParaRPr lang="tr-TR" dirty="0"/>
                    </a:p>
                  </a:txBody>
                  <a:tcPr/>
                </a:tc>
                <a:tc>
                  <a:txBody>
                    <a:bodyPr/>
                    <a:lstStyle/>
                    <a:p>
                      <a:r>
                        <a:rPr lang="tr-TR" dirty="0" smtClean="0"/>
                        <a:t>2022</a:t>
                      </a:r>
                      <a:endParaRPr lang="tr-TR" dirty="0"/>
                    </a:p>
                  </a:txBody>
                  <a:tcPr/>
                </a:tc>
                <a:tc>
                  <a:txBody>
                    <a:bodyPr/>
                    <a:lstStyle/>
                    <a:p>
                      <a:r>
                        <a:rPr lang="tr-TR" dirty="0" smtClean="0"/>
                        <a:t>2023</a:t>
                      </a:r>
                      <a:endParaRPr lang="tr-TR" dirty="0"/>
                    </a:p>
                  </a:txBody>
                  <a:tcPr/>
                </a:tc>
              </a:tr>
              <a:tr h="451584">
                <a:tc>
                  <a:txBody>
                    <a:bodyPr/>
                    <a:lstStyle/>
                    <a:p>
                      <a:r>
                        <a:rPr lang="tr-TR" dirty="0" smtClean="0"/>
                        <a:t>1.1</a:t>
                      </a:r>
                      <a:endParaRPr lang="tr-TR"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tr-TR" sz="1800" kern="1200" baseline="0" dirty="0" smtClean="0">
                          <a:solidFill>
                            <a:schemeClr val="dk1"/>
                          </a:solidFill>
                          <a:latin typeface="+mn-lt"/>
                          <a:ea typeface="+mn-ea"/>
                          <a:cs typeface="+mn-cs"/>
                        </a:rPr>
                        <a:t>Üyelere markalaşma konusunda verilen eğitimleri arttırmak 	</a:t>
                      </a:r>
                    </a:p>
                    <a:p>
                      <a:endParaRPr lang="tr-TR"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tr-TR" sz="1800" kern="1200" baseline="0" dirty="0" smtClean="0">
                          <a:solidFill>
                            <a:schemeClr val="dk1"/>
                          </a:solidFill>
                          <a:latin typeface="+mn-lt"/>
                          <a:ea typeface="+mn-ea"/>
                          <a:cs typeface="+mn-cs"/>
                        </a:rPr>
                        <a:t>Eğitim sayısı 	</a:t>
                      </a:r>
                    </a:p>
                    <a:p>
                      <a:endParaRPr lang="tr-TR" dirty="0"/>
                    </a:p>
                  </a:txBody>
                  <a:tcPr/>
                </a:tc>
                <a:tc>
                  <a:txBody>
                    <a:bodyPr/>
                    <a:lstStyle/>
                    <a:p>
                      <a:r>
                        <a:rPr lang="tr-TR" dirty="0" smtClean="0"/>
                        <a:t>Genel Sekreter,Akreditasyon</a:t>
                      </a:r>
                      <a:r>
                        <a:rPr lang="tr-TR" baseline="0" dirty="0" smtClean="0"/>
                        <a:t> Sorumlusu</a:t>
                      </a:r>
                      <a:endParaRPr lang="tr-TR" dirty="0"/>
                    </a:p>
                  </a:txBody>
                  <a:tcPr/>
                </a:tc>
                <a:tc>
                  <a:txBody>
                    <a:bodyPr/>
                    <a:lstStyle/>
                    <a:p>
                      <a:r>
                        <a:rPr lang="tr-TR" dirty="0" smtClean="0"/>
                        <a:t>2</a:t>
                      </a:r>
                      <a:endParaRPr lang="tr-TR" dirty="0"/>
                    </a:p>
                  </a:txBody>
                  <a:tcPr/>
                </a:tc>
                <a:tc>
                  <a:txBody>
                    <a:bodyPr/>
                    <a:lstStyle/>
                    <a:p>
                      <a:r>
                        <a:rPr lang="tr-TR" dirty="0" smtClean="0"/>
                        <a:t>2</a:t>
                      </a:r>
                      <a:endParaRPr lang="tr-TR" dirty="0"/>
                    </a:p>
                  </a:txBody>
                  <a:tcPr/>
                </a:tc>
                <a:tc>
                  <a:txBody>
                    <a:bodyPr/>
                    <a:lstStyle/>
                    <a:p>
                      <a:r>
                        <a:rPr lang="tr-TR" dirty="0" smtClean="0"/>
                        <a:t>2</a:t>
                      </a:r>
                      <a:endParaRPr lang="tr-TR" dirty="0"/>
                    </a:p>
                  </a:txBody>
                  <a:tcPr/>
                </a:tc>
                <a:tc>
                  <a:txBody>
                    <a:bodyPr/>
                    <a:lstStyle/>
                    <a:p>
                      <a:r>
                        <a:rPr lang="tr-TR" dirty="0" smtClean="0"/>
                        <a:t>2</a:t>
                      </a:r>
                      <a:endParaRPr lang="tr-TR" dirty="0"/>
                    </a:p>
                  </a:txBody>
                  <a:tcPr/>
                </a:tc>
              </a:tr>
              <a:tr h="451584">
                <a:tc>
                  <a:txBody>
                    <a:bodyPr/>
                    <a:lstStyle/>
                    <a:p>
                      <a:r>
                        <a:rPr lang="tr-TR" dirty="0" smtClean="0"/>
                        <a:t>1.2</a:t>
                      </a:r>
                      <a:endParaRPr lang="tr-TR"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tr-TR" sz="1800" kern="1200" baseline="0" dirty="0" smtClean="0">
                          <a:solidFill>
                            <a:schemeClr val="dk1"/>
                          </a:solidFill>
                          <a:latin typeface="+mn-lt"/>
                          <a:ea typeface="+mn-ea"/>
                          <a:cs typeface="+mn-cs"/>
                        </a:rPr>
                        <a:t>İlçemizi ve ilçemizde yetiştirilen hububatın tanıtımını yapmak 	</a:t>
                      </a:r>
                    </a:p>
                    <a:p>
                      <a:endParaRPr lang="tr-TR"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tr-TR" sz="1800" kern="1200" baseline="0" dirty="0" smtClean="0">
                          <a:solidFill>
                            <a:schemeClr val="dk1"/>
                          </a:solidFill>
                          <a:latin typeface="+mn-lt"/>
                          <a:ea typeface="+mn-ea"/>
                          <a:cs typeface="+mn-cs"/>
                        </a:rPr>
                        <a:t>Tanıtım ile ilgili yapılan yayın, reklam vb. sayısı 	</a:t>
                      </a:r>
                    </a:p>
                    <a:p>
                      <a:endParaRPr lang="tr-TR" dirty="0"/>
                    </a:p>
                  </a:txBody>
                  <a:tcPr/>
                </a:tc>
                <a:tc>
                  <a:txBody>
                    <a:bodyPr/>
                    <a:lstStyle/>
                    <a:p>
                      <a:r>
                        <a:rPr lang="tr-TR" dirty="0" smtClean="0"/>
                        <a:t>Y.K.</a:t>
                      </a:r>
                    </a:p>
                    <a:p>
                      <a:r>
                        <a:rPr lang="tr-TR" dirty="0" smtClean="0"/>
                        <a:t>Genel Sekreter</a:t>
                      </a:r>
                    </a:p>
                    <a:p>
                      <a:r>
                        <a:rPr lang="tr-TR" dirty="0" smtClean="0"/>
                        <a:t>Akreditasyon Sorumlusu</a:t>
                      </a:r>
                      <a:endParaRPr lang="tr-TR" dirty="0"/>
                    </a:p>
                  </a:txBody>
                  <a:tcPr/>
                </a:tc>
                <a:tc>
                  <a:txBody>
                    <a:bodyPr/>
                    <a:lstStyle/>
                    <a:p>
                      <a:r>
                        <a:rPr lang="tr-TR" dirty="0" smtClean="0"/>
                        <a:t>2</a:t>
                      </a:r>
                      <a:endParaRPr lang="tr-TR" dirty="0"/>
                    </a:p>
                  </a:txBody>
                  <a:tcPr/>
                </a:tc>
                <a:tc>
                  <a:txBody>
                    <a:bodyPr/>
                    <a:lstStyle/>
                    <a:p>
                      <a:r>
                        <a:rPr lang="tr-TR" dirty="0" smtClean="0"/>
                        <a:t>3</a:t>
                      </a:r>
                      <a:endParaRPr lang="tr-TR" dirty="0"/>
                    </a:p>
                  </a:txBody>
                  <a:tcPr/>
                </a:tc>
                <a:tc>
                  <a:txBody>
                    <a:bodyPr/>
                    <a:lstStyle/>
                    <a:p>
                      <a:r>
                        <a:rPr lang="tr-TR" dirty="0" smtClean="0"/>
                        <a:t>3</a:t>
                      </a:r>
                      <a:endParaRPr lang="tr-TR" dirty="0"/>
                    </a:p>
                  </a:txBody>
                  <a:tcPr/>
                </a:tc>
                <a:tc>
                  <a:txBody>
                    <a:bodyPr/>
                    <a:lstStyle/>
                    <a:p>
                      <a:r>
                        <a:rPr lang="tr-TR" dirty="0" smtClean="0"/>
                        <a:t>4</a:t>
                      </a:r>
                      <a:endParaRPr lang="tr-TR" dirty="0"/>
                    </a:p>
                  </a:txBody>
                  <a:tcPr/>
                </a:tc>
              </a:tr>
            </a:tbl>
          </a:graphicData>
        </a:graphic>
      </p:graphicFrame>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ctrTitle" idx="4294967295"/>
          </p:nvPr>
        </p:nvSpPr>
        <p:spPr>
          <a:xfrm>
            <a:off x="0" y="2130425"/>
            <a:ext cx="7772400" cy="1470025"/>
          </a:xfrm>
        </p:spPr>
        <p:txBody>
          <a:bodyPr>
            <a:normAutofit fontScale="90000"/>
          </a:bodyPr>
          <a:lstStyle/>
          <a:p>
            <a:r>
              <a:rPr lang="tr-TR" b="1" dirty="0" smtClean="0"/>
              <a:t/>
            </a:r>
            <a:br>
              <a:rPr lang="tr-TR" b="1" dirty="0" smtClean="0"/>
            </a:br>
            <a:r>
              <a:rPr lang="tr-TR" b="1" dirty="0" smtClean="0"/>
              <a:t/>
            </a:r>
            <a:br>
              <a:rPr lang="tr-TR" b="1" dirty="0" smtClean="0"/>
            </a:br>
            <a:endParaRPr lang="tr-TR" dirty="0">
              <a:solidFill>
                <a:srgbClr val="FF0000"/>
              </a:solidFill>
            </a:endParaRPr>
          </a:p>
        </p:txBody>
      </p:sp>
      <p:graphicFrame>
        <p:nvGraphicFramePr>
          <p:cNvPr id="3" name="2 Tablo"/>
          <p:cNvGraphicFramePr>
            <a:graphicFrameLocks noGrp="1"/>
          </p:cNvGraphicFramePr>
          <p:nvPr/>
        </p:nvGraphicFramePr>
        <p:xfrm>
          <a:off x="214282" y="214290"/>
          <a:ext cx="8715436" cy="640080"/>
        </p:xfrm>
        <a:graphic>
          <a:graphicData uri="http://schemas.openxmlformats.org/drawingml/2006/table">
            <a:tbl>
              <a:tblPr firstRow="1" bandRow="1">
                <a:tableStyleId>{5C22544A-7EE6-4342-B048-85BDC9FD1C3A}</a:tableStyleId>
              </a:tblPr>
              <a:tblGrid>
                <a:gridCol w="8715436"/>
              </a:tblGrid>
              <a:tr h="428628">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da-DK" sz="1800" b="1" kern="1200" baseline="0" dirty="0" smtClean="0">
                          <a:solidFill>
                            <a:schemeClr val="lt1"/>
                          </a:solidFill>
                          <a:latin typeface="+mn-lt"/>
                          <a:ea typeface="+mn-ea"/>
                          <a:cs typeface="+mn-cs"/>
                        </a:rPr>
                        <a:t>Stratejik Hedef No 1.1 / 1.2 	</a:t>
                      </a:r>
                    </a:p>
                    <a:p>
                      <a:endParaRPr lang="tr-TR" dirty="0"/>
                    </a:p>
                  </a:txBody>
                  <a:tcPr/>
                </a:tc>
              </a:tr>
            </a:tbl>
          </a:graphicData>
        </a:graphic>
      </p:graphicFrame>
      <p:graphicFrame>
        <p:nvGraphicFramePr>
          <p:cNvPr id="5" name="4 Tablo"/>
          <p:cNvGraphicFramePr>
            <a:graphicFrameLocks noGrp="1"/>
          </p:cNvGraphicFramePr>
          <p:nvPr/>
        </p:nvGraphicFramePr>
        <p:xfrm>
          <a:off x="285719" y="928670"/>
          <a:ext cx="8572560" cy="4550310"/>
        </p:xfrm>
        <a:graphic>
          <a:graphicData uri="http://schemas.openxmlformats.org/drawingml/2006/table">
            <a:tbl>
              <a:tblPr firstRow="1" bandRow="1">
                <a:tableStyleId>{5C22544A-7EE6-4342-B048-85BDC9FD1C3A}</a:tableStyleId>
              </a:tblPr>
              <a:tblGrid>
                <a:gridCol w="2857520"/>
                <a:gridCol w="2857520"/>
                <a:gridCol w="2857520"/>
              </a:tblGrid>
              <a:tr h="526950">
                <a:tc>
                  <a:txBody>
                    <a:bodyPr/>
                    <a:lstStyle/>
                    <a:p>
                      <a:r>
                        <a:rPr lang="tr-TR" dirty="0" smtClean="0"/>
                        <a:t>Faaliyet No</a:t>
                      </a:r>
                      <a:endParaRPr lang="tr-TR" dirty="0"/>
                    </a:p>
                  </a:txBody>
                  <a:tcPr/>
                </a:tc>
                <a:tc>
                  <a:txBody>
                    <a:bodyPr/>
                    <a:lstStyle/>
                    <a:p>
                      <a:r>
                        <a:rPr lang="tr-TR" dirty="0" smtClean="0"/>
                        <a:t>Faaliyet</a:t>
                      </a:r>
                      <a:endParaRPr lang="tr-TR" dirty="0"/>
                    </a:p>
                  </a:txBody>
                  <a:tcPr/>
                </a:tc>
                <a:tc>
                  <a:txBody>
                    <a:bodyPr/>
                    <a:lstStyle/>
                    <a:p>
                      <a:r>
                        <a:rPr lang="tr-TR" dirty="0" smtClean="0"/>
                        <a:t>Sorumlu</a:t>
                      </a:r>
                      <a:endParaRPr lang="tr-TR" dirty="0"/>
                    </a:p>
                  </a:txBody>
                  <a:tcPr/>
                </a:tc>
              </a:tr>
              <a:tr h="526950">
                <a:tc>
                  <a:txBody>
                    <a:bodyPr/>
                    <a:lstStyle/>
                    <a:p>
                      <a:r>
                        <a:rPr lang="tr-TR" dirty="0" smtClean="0"/>
                        <a:t>Faaliyet 1.1</a:t>
                      </a:r>
                      <a:endParaRPr lang="tr-TR"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tr-TR" sz="1800" kern="1200" baseline="0" dirty="0" smtClean="0">
                          <a:solidFill>
                            <a:schemeClr val="dk1"/>
                          </a:solidFill>
                          <a:latin typeface="+mn-lt"/>
                          <a:ea typeface="+mn-ea"/>
                          <a:cs typeface="+mn-cs"/>
                        </a:rPr>
                        <a:t>Konusunda uzman eğitmenler ile eğitim konuları tespit edilecek 	</a:t>
                      </a:r>
                    </a:p>
                    <a:p>
                      <a:pPr marL="0" marR="0" indent="0" algn="l" defTabSz="914400" rtl="0" eaLnBrk="1" fontAlgn="auto" latinLnBrk="0" hangingPunct="1">
                        <a:lnSpc>
                          <a:spcPct val="100000"/>
                        </a:lnSpc>
                        <a:spcBef>
                          <a:spcPts val="0"/>
                        </a:spcBef>
                        <a:spcAft>
                          <a:spcPts val="0"/>
                        </a:spcAft>
                        <a:buClrTx/>
                        <a:buSzTx/>
                        <a:buFontTx/>
                        <a:buNone/>
                        <a:tabLst/>
                        <a:defRPr/>
                      </a:pPr>
                      <a:r>
                        <a:rPr lang="tr-TR" sz="1800" kern="1200" baseline="0" dirty="0" smtClean="0">
                          <a:solidFill>
                            <a:schemeClr val="dk1"/>
                          </a:solidFill>
                          <a:latin typeface="+mn-lt"/>
                          <a:ea typeface="+mn-ea"/>
                          <a:cs typeface="+mn-cs"/>
                        </a:rPr>
                        <a:t>Eğitim programı oluşturulacak, üyelere duyurulacak 	</a:t>
                      </a:r>
                    </a:p>
                    <a:p>
                      <a:endParaRPr lang="tr-TR" dirty="0"/>
                    </a:p>
                  </a:txBody>
                  <a:tcPr/>
                </a:tc>
                <a:tc>
                  <a:txBody>
                    <a:bodyPr/>
                    <a:lstStyle/>
                    <a:p>
                      <a:r>
                        <a:rPr lang="tr-TR" dirty="0" smtClean="0"/>
                        <a:t>Genel Sekreter</a:t>
                      </a:r>
                    </a:p>
                    <a:p>
                      <a:r>
                        <a:rPr lang="tr-TR" dirty="0" smtClean="0"/>
                        <a:t>Akreditasyon</a:t>
                      </a:r>
                      <a:r>
                        <a:rPr lang="tr-TR" baseline="0" dirty="0" smtClean="0"/>
                        <a:t> Sorumlusu</a:t>
                      </a:r>
                      <a:endParaRPr lang="tr-TR" dirty="0"/>
                    </a:p>
                  </a:txBody>
                  <a:tcPr/>
                </a:tc>
              </a:tr>
              <a:tr h="526950">
                <a:tc>
                  <a:txBody>
                    <a:bodyPr/>
                    <a:lstStyle/>
                    <a:p>
                      <a:r>
                        <a:rPr lang="tr-TR" dirty="0" smtClean="0"/>
                        <a:t>Faaliyet 1.2</a:t>
                      </a:r>
                      <a:endParaRPr lang="tr-TR"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tr-TR" sz="1800" kern="1200" baseline="0" dirty="0" smtClean="0">
                          <a:solidFill>
                            <a:schemeClr val="dk1"/>
                          </a:solidFill>
                          <a:latin typeface="+mn-lt"/>
                          <a:ea typeface="+mn-ea"/>
                          <a:cs typeface="+mn-cs"/>
                        </a:rPr>
                        <a:t>İlçemizde yetiştirilen tarımsal ürünler ile ilgili web sayfamızda tanıtım yapılacak, afişler düzenlenecek 	</a:t>
                      </a:r>
                    </a:p>
                    <a:p>
                      <a:endParaRPr lang="tr-TR" dirty="0"/>
                    </a:p>
                  </a:txBody>
                  <a:tcPr/>
                </a:tc>
                <a:tc>
                  <a:txBody>
                    <a:bodyPr/>
                    <a:lstStyle/>
                    <a:p>
                      <a:r>
                        <a:rPr lang="tr-TR" dirty="0" smtClean="0"/>
                        <a:t>Genel Sekreter</a:t>
                      </a:r>
                    </a:p>
                    <a:p>
                      <a:r>
                        <a:rPr lang="tr-TR" dirty="0" smtClean="0"/>
                        <a:t>Akreditasyon</a:t>
                      </a:r>
                      <a:r>
                        <a:rPr lang="tr-TR" baseline="0" dirty="0" smtClean="0"/>
                        <a:t> Sorumlusu</a:t>
                      </a:r>
                      <a:endParaRPr lang="tr-TR" dirty="0" smtClean="0"/>
                    </a:p>
                    <a:p>
                      <a:endParaRPr lang="tr-TR" dirty="0"/>
                    </a:p>
                  </a:txBody>
                  <a:tcPr/>
                </a:tc>
              </a:tr>
            </a:tbl>
          </a:graphicData>
        </a:graphic>
      </p:graphicFrame>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ctrTitle" idx="4294967295"/>
          </p:nvPr>
        </p:nvSpPr>
        <p:spPr>
          <a:xfrm>
            <a:off x="0" y="2130425"/>
            <a:ext cx="7772400" cy="1470025"/>
          </a:xfrm>
        </p:spPr>
        <p:txBody>
          <a:bodyPr>
            <a:normAutofit fontScale="90000"/>
          </a:bodyPr>
          <a:lstStyle/>
          <a:p>
            <a:r>
              <a:rPr lang="tr-TR" b="1" dirty="0" smtClean="0"/>
              <a:t/>
            </a:r>
            <a:br>
              <a:rPr lang="tr-TR" b="1" dirty="0" smtClean="0"/>
            </a:br>
            <a:r>
              <a:rPr lang="tr-TR" b="1" dirty="0" smtClean="0"/>
              <a:t/>
            </a:r>
            <a:br>
              <a:rPr lang="tr-TR" b="1" dirty="0" smtClean="0"/>
            </a:br>
            <a:endParaRPr lang="tr-TR" dirty="0">
              <a:solidFill>
                <a:srgbClr val="FF0000"/>
              </a:solidFill>
            </a:endParaRPr>
          </a:p>
        </p:txBody>
      </p:sp>
      <p:graphicFrame>
        <p:nvGraphicFramePr>
          <p:cNvPr id="3" name="2 Tablo"/>
          <p:cNvGraphicFramePr>
            <a:graphicFrameLocks noGrp="1"/>
          </p:cNvGraphicFramePr>
          <p:nvPr/>
        </p:nvGraphicFramePr>
        <p:xfrm>
          <a:off x="285720" y="214290"/>
          <a:ext cx="8643998" cy="428628"/>
        </p:xfrm>
        <a:graphic>
          <a:graphicData uri="http://schemas.openxmlformats.org/drawingml/2006/table">
            <a:tbl>
              <a:tblPr firstRow="1" bandRow="1">
                <a:tableStyleId>{5C22544A-7EE6-4342-B048-85BDC9FD1C3A}</a:tableStyleId>
              </a:tblPr>
              <a:tblGrid>
                <a:gridCol w="8643998"/>
              </a:tblGrid>
              <a:tr h="428628">
                <a:tc>
                  <a:txBody>
                    <a:bodyPr/>
                    <a:lstStyle/>
                    <a:p>
                      <a:r>
                        <a:rPr lang="tr-TR" sz="1800" b="1" kern="1200" baseline="0" dirty="0" smtClean="0">
                          <a:solidFill>
                            <a:schemeClr val="lt1"/>
                          </a:solidFill>
                          <a:latin typeface="+mn-lt"/>
                          <a:ea typeface="+mn-ea"/>
                          <a:cs typeface="+mn-cs"/>
                        </a:rPr>
                        <a:t>Stratejik Amaç 2: Üyelerimizin gelişen dünya şartlarına uyumunu sağlamak </a:t>
                      </a:r>
                      <a:endParaRPr lang="tr-TR" dirty="0"/>
                    </a:p>
                  </a:txBody>
                  <a:tcPr/>
                </a:tc>
              </a:tr>
            </a:tbl>
          </a:graphicData>
        </a:graphic>
      </p:graphicFrame>
      <p:graphicFrame>
        <p:nvGraphicFramePr>
          <p:cNvPr id="4" name="3 Tablo"/>
          <p:cNvGraphicFramePr>
            <a:graphicFrameLocks noGrp="1"/>
          </p:cNvGraphicFramePr>
          <p:nvPr/>
        </p:nvGraphicFramePr>
        <p:xfrm>
          <a:off x="214280" y="785795"/>
          <a:ext cx="8715438" cy="5991745"/>
        </p:xfrm>
        <a:graphic>
          <a:graphicData uri="http://schemas.openxmlformats.org/drawingml/2006/table">
            <a:tbl>
              <a:tblPr firstRow="1" bandRow="1">
                <a:tableStyleId>{5C22544A-7EE6-4342-B048-85BDC9FD1C3A}</a:tableStyleId>
              </a:tblPr>
              <a:tblGrid>
                <a:gridCol w="785820"/>
                <a:gridCol w="1928826"/>
                <a:gridCol w="1000132"/>
                <a:gridCol w="1023713"/>
                <a:gridCol w="846159"/>
                <a:gridCol w="930775"/>
                <a:gridCol w="846159"/>
                <a:gridCol w="829235"/>
                <a:gridCol w="270771"/>
                <a:gridCol w="253848"/>
              </a:tblGrid>
              <a:tr h="2117056">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tr-TR" sz="1800" b="1" kern="1200" baseline="0" dirty="0" err="1" smtClean="0">
                          <a:solidFill>
                            <a:schemeClr val="lt1"/>
                          </a:solidFill>
                          <a:latin typeface="+mn-lt"/>
                          <a:ea typeface="+mn-ea"/>
                          <a:cs typeface="+mn-cs"/>
                        </a:rPr>
                        <a:t>Stra</a:t>
                      </a:r>
                      <a:endParaRPr lang="tr-TR" sz="1800" b="1" kern="1200" baseline="0" dirty="0" smtClean="0">
                        <a:solidFill>
                          <a:schemeClr val="lt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tr-TR" sz="1800" b="1" kern="1200" baseline="0" dirty="0" err="1" smtClean="0">
                          <a:solidFill>
                            <a:schemeClr val="lt1"/>
                          </a:solidFill>
                          <a:latin typeface="+mn-lt"/>
                          <a:ea typeface="+mn-ea"/>
                          <a:cs typeface="+mn-cs"/>
                        </a:rPr>
                        <a:t>tejik</a:t>
                      </a:r>
                      <a:r>
                        <a:rPr lang="tr-TR" sz="1800" b="1" kern="1200" baseline="0" dirty="0" smtClean="0">
                          <a:solidFill>
                            <a:schemeClr val="lt1"/>
                          </a:solidFill>
                          <a:latin typeface="+mn-lt"/>
                          <a:ea typeface="+mn-ea"/>
                          <a:cs typeface="+mn-cs"/>
                        </a:rPr>
                        <a:t> Hedef No 	</a:t>
                      </a:r>
                    </a:p>
                    <a:p>
                      <a:endParaRPr lang="tr-TR"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tr-TR" sz="1800" b="1" kern="1200" baseline="0" dirty="0" smtClean="0">
                          <a:solidFill>
                            <a:schemeClr val="lt1"/>
                          </a:solidFill>
                          <a:latin typeface="+mn-lt"/>
                          <a:ea typeface="+mn-ea"/>
                          <a:cs typeface="+mn-cs"/>
                        </a:rPr>
                        <a:t>Stratejik Hedef 	</a:t>
                      </a:r>
                    </a:p>
                    <a:p>
                      <a:endParaRPr lang="tr-TR"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tr-TR" sz="1800" b="1" kern="1200" baseline="0" dirty="0" smtClean="0">
                          <a:solidFill>
                            <a:schemeClr val="lt1"/>
                          </a:solidFill>
                          <a:latin typeface="+mn-lt"/>
                          <a:ea typeface="+mn-ea"/>
                          <a:cs typeface="+mn-cs"/>
                        </a:rPr>
                        <a:t>Performans Göster</a:t>
                      </a:r>
                    </a:p>
                    <a:p>
                      <a:pPr marL="0" marR="0" indent="0" algn="l" defTabSz="914400" rtl="0" eaLnBrk="1" fontAlgn="auto" latinLnBrk="0" hangingPunct="1">
                        <a:lnSpc>
                          <a:spcPct val="100000"/>
                        </a:lnSpc>
                        <a:spcBef>
                          <a:spcPts val="0"/>
                        </a:spcBef>
                        <a:spcAft>
                          <a:spcPts val="0"/>
                        </a:spcAft>
                        <a:buClrTx/>
                        <a:buSzTx/>
                        <a:buFontTx/>
                        <a:buNone/>
                        <a:tabLst/>
                        <a:defRPr/>
                      </a:pPr>
                      <a:r>
                        <a:rPr lang="tr-TR" sz="1800" b="1" kern="1200" baseline="0" dirty="0" err="1" smtClean="0">
                          <a:solidFill>
                            <a:schemeClr val="lt1"/>
                          </a:solidFill>
                          <a:latin typeface="+mn-lt"/>
                          <a:ea typeface="+mn-ea"/>
                          <a:cs typeface="+mn-cs"/>
                        </a:rPr>
                        <a:t>geleri</a:t>
                      </a:r>
                      <a:r>
                        <a:rPr lang="tr-TR" sz="1800" b="1" kern="1200" baseline="0" dirty="0" smtClean="0">
                          <a:solidFill>
                            <a:schemeClr val="lt1"/>
                          </a:solidFill>
                          <a:latin typeface="+mn-lt"/>
                          <a:ea typeface="+mn-ea"/>
                          <a:cs typeface="+mn-cs"/>
                        </a:rPr>
                        <a:t> 	</a:t>
                      </a:r>
                    </a:p>
                    <a:p>
                      <a:endParaRPr lang="tr-TR"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tr-TR" sz="1800" b="1" kern="1200" baseline="0" dirty="0" smtClean="0">
                          <a:solidFill>
                            <a:schemeClr val="lt1"/>
                          </a:solidFill>
                          <a:latin typeface="+mn-lt"/>
                          <a:ea typeface="+mn-ea"/>
                          <a:cs typeface="+mn-cs"/>
                        </a:rPr>
                        <a:t>Sorumlu Birim 	</a:t>
                      </a:r>
                    </a:p>
                    <a:p>
                      <a:endParaRPr lang="tr-TR" dirty="0"/>
                    </a:p>
                  </a:txBody>
                  <a:tcPr/>
                </a:tc>
                <a:tc>
                  <a:txBody>
                    <a:bodyPr/>
                    <a:lstStyle/>
                    <a:p>
                      <a:r>
                        <a:rPr lang="tr-TR" dirty="0" smtClean="0"/>
                        <a:t>2020</a:t>
                      </a:r>
                      <a:endParaRPr lang="tr-TR" dirty="0"/>
                    </a:p>
                  </a:txBody>
                  <a:tcPr/>
                </a:tc>
                <a:tc>
                  <a:txBody>
                    <a:bodyPr/>
                    <a:lstStyle/>
                    <a:p>
                      <a:r>
                        <a:rPr lang="tr-TR" dirty="0" smtClean="0"/>
                        <a:t>2021</a:t>
                      </a:r>
                      <a:endParaRPr lang="tr-TR" dirty="0"/>
                    </a:p>
                  </a:txBody>
                  <a:tcPr/>
                </a:tc>
                <a:tc>
                  <a:txBody>
                    <a:bodyPr/>
                    <a:lstStyle/>
                    <a:p>
                      <a:r>
                        <a:rPr lang="tr-TR" dirty="0" smtClean="0"/>
                        <a:t>2022</a:t>
                      </a:r>
                      <a:endParaRPr lang="tr-TR" dirty="0"/>
                    </a:p>
                  </a:txBody>
                  <a:tcPr/>
                </a:tc>
                <a:tc>
                  <a:txBody>
                    <a:bodyPr/>
                    <a:lstStyle/>
                    <a:p>
                      <a:r>
                        <a:rPr lang="tr-TR" dirty="0" smtClean="0"/>
                        <a:t>2023</a:t>
                      </a:r>
                      <a:endParaRPr lang="tr-TR" dirty="0"/>
                    </a:p>
                  </a:txBody>
                  <a:tcPr/>
                </a:tc>
                <a:tc>
                  <a:txBody>
                    <a:bodyPr/>
                    <a:lstStyle/>
                    <a:p>
                      <a:endParaRPr lang="tr-TR" dirty="0"/>
                    </a:p>
                  </a:txBody>
                  <a:tcPr/>
                </a:tc>
                <a:tc>
                  <a:txBody>
                    <a:bodyPr/>
                    <a:lstStyle/>
                    <a:p>
                      <a:endParaRPr lang="tr-TR" dirty="0"/>
                    </a:p>
                  </a:txBody>
                  <a:tcPr/>
                </a:tc>
              </a:tr>
              <a:tr h="1806412">
                <a:tc>
                  <a:txBody>
                    <a:bodyPr/>
                    <a:lstStyle/>
                    <a:p>
                      <a:r>
                        <a:rPr lang="tr-TR" dirty="0" smtClean="0"/>
                        <a:t>2.1</a:t>
                      </a:r>
                      <a:endParaRPr lang="tr-TR"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tr-TR" sz="1800" kern="1200" baseline="0" dirty="0" smtClean="0">
                          <a:solidFill>
                            <a:schemeClr val="dk1"/>
                          </a:solidFill>
                          <a:latin typeface="+mn-lt"/>
                          <a:ea typeface="+mn-ea"/>
                          <a:cs typeface="+mn-cs"/>
                        </a:rPr>
                        <a:t>Üniversite öğretim üyelerinin katılacağı organizasyonlar düzenlemek</a:t>
                      </a:r>
                      <a:endParaRPr lang="tr-TR"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tr-TR" sz="1800" kern="1200" baseline="0" dirty="0" smtClean="0">
                          <a:solidFill>
                            <a:schemeClr val="dk1"/>
                          </a:solidFill>
                          <a:latin typeface="+mn-lt"/>
                          <a:ea typeface="+mn-ea"/>
                          <a:cs typeface="+mn-cs"/>
                        </a:rPr>
                        <a:t>Düzen</a:t>
                      </a:r>
                    </a:p>
                    <a:p>
                      <a:pPr marL="0" marR="0" indent="0" algn="l" defTabSz="914400" rtl="0" eaLnBrk="1" fontAlgn="auto" latinLnBrk="0" hangingPunct="1">
                        <a:lnSpc>
                          <a:spcPct val="100000"/>
                        </a:lnSpc>
                        <a:spcBef>
                          <a:spcPts val="0"/>
                        </a:spcBef>
                        <a:spcAft>
                          <a:spcPts val="0"/>
                        </a:spcAft>
                        <a:buClrTx/>
                        <a:buSzTx/>
                        <a:buFontTx/>
                        <a:buNone/>
                        <a:tabLst/>
                        <a:defRPr/>
                      </a:pPr>
                      <a:r>
                        <a:rPr lang="tr-TR" sz="1800" kern="1200" baseline="0" dirty="0" err="1" smtClean="0">
                          <a:solidFill>
                            <a:schemeClr val="dk1"/>
                          </a:solidFill>
                          <a:latin typeface="+mn-lt"/>
                          <a:ea typeface="+mn-ea"/>
                          <a:cs typeface="+mn-cs"/>
                        </a:rPr>
                        <a:t>lenen</a:t>
                      </a:r>
                      <a:r>
                        <a:rPr lang="tr-TR" sz="1800" kern="1200" baseline="0" dirty="0" smtClean="0">
                          <a:solidFill>
                            <a:schemeClr val="dk1"/>
                          </a:solidFill>
                          <a:latin typeface="+mn-lt"/>
                          <a:ea typeface="+mn-ea"/>
                          <a:cs typeface="+mn-cs"/>
                        </a:rPr>
                        <a:t> </a:t>
                      </a:r>
                      <a:r>
                        <a:rPr lang="tr-TR" sz="1800" kern="1200" baseline="0" dirty="0" err="1" smtClean="0">
                          <a:solidFill>
                            <a:schemeClr val="dk1"/>
                          </a:solidFill>
                          <a:latin typeface="+mn-lt"/>
                          <a:ea typeface="+mn-ea"/>
                          <a:cs typeface="+mn-cs"/>
                        </a:rPr>
                        <a:t>organi</a:t>
                      </a:r>
                      <a:endParaRPr lang="tr-TR" sz="1800" kern="1200" baseline="0" dirty="0" smtClean="0">
                        <a:solidFill>
                          <a:schemeClr val="dk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tr-TR" sz="1800" kern="1200" baseline="0" dirty="0" err="1" smtClean="0">
                          <a:solidFill>
                            <a:schemeClr val="dk1"/>
                          </a:solidFill>
                          <a:latin typeface="+mn-lt"/>
                          <a:ea typeface="+mn-ea"/>
                          <a:cs typeface="+mn-cs"/>
                        </a:rPr>
                        <a:t>zasyon</a:t>
                      </a:r>
                      <a:r>
                        <a:rPr lang="tr-TR" sz="1800" kern="1200" baseline="0" dirty="0" smtClean="0">
                          <a:solidFill>
                            <a:schemeClr val="dk1"/>
                          </a:solidFill>
                          <a:latin typeface="+mn-lt"/>
                          <a:ea typeface="+mn-ea"/>
                          <a:cs typeface="+mn-cs"/>
                        </a:rPr>
                        <a:t> sayısı 	</a:t>
                      </a:r>
                    </a:p>
                    <a:p>
                      <a:endParaRPr lang="tr-TR" dirty="0"/>
                    </a:p>
                  </a:txBody>
                  <a:tcPr/>
                </a:tc>
                <a:tc>
                  <a:txBody>
                    <a:bodyPr/>
                    <a:lstStyle/>
                    <a:p>
                      <a:r>
                        <a:rPr lang="tr-TR" dirty="0" smtClean="0"/>
                        <a:t>Yönetim Kurulu</a:t>
                      </a:r>
                    </a:p>
                    <a:p>
                      <a:endParaRPr lang="tr-TR" dirty="0" smtClean="0"/>
                    </a:p>
                    <a:p>
                      <a:r>
                        <a:rPr lang="tr-TR" dirty="0" smtClean="0"/>
                        <a:t>Genel</a:t>
                      </a:r>
                      <a:r>
                        <a:rPr lang="tr-TR" baseline="0" dirty="0" smtClean="0"/>
                        <a:t> Sekreter</a:t>
                      </a:r>
                      <a:endParaRPr lang="tr-TR" dirty="0"/>
                    </a:p>
                  </a:txBody>
                  <a:tcPr/>
                </a:tc>
                <a:tc>
                  <a:txBody>
                    <a:bodyPr/>
                    <a:lstStyle/>
                    <a:p>
                      <a:r>
                        <a:rPr lang="tr-TR" dirty="0" smtClean="0"/>
                        <a:t>1</a:t>
                      </a:r>
                      <a:endParaRPr lang="tr-TR" dirty="0"/>
                    </a:p>
                  </a:txBody>
                  <a:tcPr/>
                </a:tc>
                <a:tc>
                  <a:txBody>
                    <a:bodyPr/>
                    <a:lstStyle/>
                    <a:p>
                      <a:r>
                        <a:rPr lang="tr-TR" dirty="0" smtClean="0"/>
                        <a:t>1</a:t>
                      </a:r>
                      <a:endParaRPr lang="tr-TR" dirty="0"/>
                    </a:p>
                  </a:txBody>
                  <a:tcPr/>
                </a:tc>
                <a:tc>
                  <a:txBody>
                    <a:bodyPr/>
                    <a:lstStyle/>
                    <a:p>
                      <a:r>
                        <a:rPr lang="tr-TR" dirty="0" smtClean="0"/>
                        <a:t>2</a:t>
                      </a:r>
                      <a:endParaRPr lang="tr-TR" dirty="0"/>
                    </a:p>
                  </a:txBody>
                  <a:tcPr/>
                </a:tc>
                <a:tc>
                  <a:txBody>
                    <a:bodyPr/>
                    <a:lstStyle/>
                    <a:p>
                      <a:r>
                        <a:rPr lang="tr-TR" dirty="0" smtClean="0"/>
                        <a:t>2</a:t>
                      </a:r>
                      <a:endParaRPr lang="tr-TR" dirty="0"/>
                    </a:p>
                  </a:txBody>
                  <a:tcPr/>
                </a:tc>
                <a:tc>
                  <a:txBody>
                    <a:bodyPr/>
                    <a:lstStyle/>
                    <a:p>
                      <a:endParaRPr lang="tr-TR"/>
                    </a:p>
                  </a:txBody>
                  <a:tcPr/>
                </a:tc>
                <a:tc>
                  <a:txBody>
                    <a:bodyPr/>
                    <a:lstStyle/>
                    <a:p>
                      <a:endParaRPr lang="tr-TR"/>
                    </a:p>
                  </a:txBody>
                  <a:tcPr/>
                </a:tc>
              </a:tr>
              <a:tr h="1863009">
                <a:tc>
                  <a:txBody>
                    <a:bodyPr/>
                    <a:lstStyle/>
                    <a:p>
                      <a:r>
                        <a:rPr lang="tr-TR" dirty="0" smtClean="0"/>
                        <a:t>2.2</a:t>
                      </a:r>
                      <a:endParaRPr lang="tr-TR"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tr-TR" sz="1800" kern="1200" baseline="0" dirty="0" smtClean="0">
                          <a:solidFill>
                            <a:schemeClr val="dk1"/>
                          </a:solidFill>
                          <a:latin typeface="+mn-lt"/>
                          <a:ea typeface="+mn-ea"/>
                          <a:cs typeface="+mn-cs"/>
                        </a:rPr>
                        <a:t>Üyelerimize kişisel gelişim, girişimcilik seminerleri düzenlenecek </a:t>
                      </a:r>
                    </a:p>
                    <a:p>
                      <a:endParaRPr lang="tr-TR"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tr-TR" sz="1800" kern="1200" baseline="0" dirty="0" smtClean="0">
                          <a:solidFill>
                            <a:schemeClr val="dk1"/>
                          </a:solidFill>
                          <a:latin typeface="+mn-lt"/>
                          <a:ea typeface="+mn-ea"/>
                          <a:cs typeface="+mn-cs"/>
                        </a:rPr>
                        <a:t>Düzen</a:t>
                      </a:r>
                    </a:p>
                    <a:p>
                      <a:pPr marL="0" marR="0" indent="0" algn="l" defTabSz="914400" rtl="0" eaLnBrk="1" fontAlgn="auto" latinLnBrk="0" hangingPunct="1">
                        <a:lnSpc>
                          <a:spcPct val="100000"/>
                        </a:lnSpc>
                        <a:spcBef>
                          <a:spcPts val="0"/>
                        </a:spcBef>
                        <a:spcAft>
                          <a:spcPts val="0"/>
                        </a:spcAft>
                        <a:buClrTx/>
                        <a:buSzTx/>
                        <a:buFontTx/>
                        <a:buNone/>
                        <a:tabLst/>
                        <a:defRPr/>
                      </a:pPr>
                      <a:r>
                        <a:rPr lang="tr-TR" sz="1800" kern="1200" baseline="0" dirty="0" err="1" smtClean="0">
                          <a:solidFill>
                            <a:schemeClr val="dk1"/>
                          </a:solidFill>
                          <a:latin typeface="+mn-lt"/>
                          <a:ea typeface="+mn-ea"/>
                          <a:cs typeface="+mn-cs"/>
                        </a:rPr>
                        <a:t>lenen</a:t>
                      </a:r>
                      <a:r>
                        <a:rPr lang="tr-TR" sz="1800" kern="1200" baseline="0" dirty="0" smtClean="0">
                          <a:solidFill>
                            <a:schemeClr val="dk1"/>
                          </a:solidFill>
                          <a:latin typeface="+mn-lt"/>
                          <a:ea typeface="+mn-ea"/>
                          <a:cs typeface="+mn-cs"/>
                        </a:rPr>
                        <a:t> seminer sayısı 	</a:t>
                      </a:r>
                    </a:p>
                    <a:p>
                      <a:endParaRPr lang="tr-TR" dirty="0"/>
                    </a:p>
                  </a:txBody>
                  <a:tcPr/>
                </a:tc>
                <a:tc>
                  <a:txBody>
                    <a:bodyPr/>
                    <a:lstStyle/>
                    <a:p>
                      <a:r>
                        <a:rPr lang="tr-TR" dirty="0" smtClean="0"/>
                        <a:t>Genel Sekreter</a:t>
                      </a:r>
                    </a:p>
                    <a:p>
                      <a:endParaRPr lang="tr-TR" dirty="0" smtClean="0"/>
                    </a:p>
                    <a:p>
                      <a:endParaRPr lang="tr-TR" dirty="0"/>
                    </a:p>
                  </a:txBody>
                  <a:tcPr/>
                </a:tc>
                <a:tc>
                  <a:txBody>
                    <a:bodyPr/>
                    <a:lstStyle/>
                    <a:p>
                      <a:r>
                        <a:rPr lang="tr-TR" dirty="0" smtClean="0"/>
                        <a:t>1</a:t>
                      </a:r>
                      <a:endParaRPr lang="tr-TR" dirty="0"/>
                    </a:p>
                  </a:txBody>
                  <a:tcPr/>
                </a:tc>
                <a:tc>
                  <a:txBody>
                    <a:bodyPr/>
                    <a:lstStyle/>
                    <a:p>
                      <a:r>
                        <a:rPr lang="tr-TR" dirty="0" smtClean="0"/>
                        <a:t>2</a:t>
                      </a:r>
                      <a:endParaRPr lang="tr-TR" dirty="0"/>
                    </a:p>
                  </a:txBody>
                  <a:tcPr/>
                </a:tc>
                <a:tc>
                  <a:txBody>
                    <a:bodyPr/>
                    <a:lstStyle/>
                    <a:p>
                      <a:r>
                        <a:rPr lang="tr-TR" dirty="0" smtClean="0"/>
                        <a:t>2</a:t>
                      </a:r>
                      <a:endParaRPr lang="tr-TR" dirty="0"/>
                    </a:p>
                  </a:txBody>
                  <a:tcPr/>
                </a:tc>
                <a:tc>
                  <a:txBody>
                    <a:bodyPr/>
                    <a:lstStyle/>
                    <a:p>
                      <a:r>
                        <a:rPr lang="tr-TR" dirty="0" smtClean="0"/>
                        <a:t>2</a:t>
                      </a:r>
                      <a:endParaRPr lang="tr-TR" dirty="0"/>
                    </a:p>
                  </a:txBody>
                  <a:tcPr/>
                </a:tc>
                <a:tc>
                  <a:txBody>
                    <a:bodyPr/>
                    <a:lstStyle/>
                    <a:p>
                      <a:endParaRPr lang="tr-TR"/>
                    </a:p>
                  </a:txBody>
                  <a:tcPr/>
                </a:tc>
                <a:tc>
                  <a:txBody>
                    <a:bodyPr/>
                    <a:lstStyle/>
                    <a:p>
                      <a:endParaRPr lang="tr-TR" dirty="0"/>
                    </a:p>
                  </a:txBody>
                  <a:tcPr/>
                </a:tc>
              </a:tr>
            </a:tbl>
          </a:graphicData>
        </a:graphic>
      </p:graphicFrame>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ctrTitle" idx="4294967295"/>
          </p:nvPr>
        </p:nvSpPr>
        <p:spPr>
          <a:xfrm>
            <a:off x="0" y="2130425"/>
            <a:ext cx="7772400" cy="1470025"/>
          </a:xfrm>
        </p:spPr>
        <p:txBody>
          <a:bodyPr>
            <a:normAutofit fontScale="90000"/>
          </a:bodyPr>
          <a:lstStyle/>
          <a:p>
            <a:r>
              <a:rPr lang="tr-TR" b="1" dirty="0" smtClean="0"/>
              <a:t/>
            </a:r>
            <a:br>
              <a:rPr lang="tr-TR" b="1" dirty="0" smtClean="0"/>
            </a:br>
            <a:r>
              <a:rPr lang="tr-TR" b="1" dirty="0" smtClean="0"/>
              <a:t/>
            </a:r>
            <a:br>
              <a:rPr lang="tr-TR" b="1" dirty="0" smtClean="0"/>
            </a:br>
            <a:endParaRPr lang="tr-TR" dirty="0">
              <a:solidFill>
                <a:srgbClr val="FF0000"/>
              </a:solidFill>
            </a:endParaRPr>
          </a:p>
        </p:txBody>
      </p:sp>
      <p:graphicFrame>
        <p:nvGraphicFramePr>
          <p:cNvPr id="3" name="2 Tablo"/>
          <p:cNvGraphicFramePr>
            <a:graphicFrameLocks noGrp="1"/>
          </p:cNvGraphicFramePr>
          <p:nvPr/>
        </p:nvGraphicFramePr>
        <p:xfrm>
          <a:off x="357158" y="214290"/>
          <a:ext cx="8501122" cy="640080"/>
        </p:xfrm>
        <a:graphic>
          <a:graphicData uri="http://schemas.openxmlformats.org/drawingml/2006/table">
            <a:tbl>
              <a:tblPr firstRow="1" bandRow="1">
                <a:tableStyleId>{5C22544A-7EE6-4342-B048-85BDC9FD1C3A}</a:tableStyleId>
              </a:tblPr>
              <a:tblGrid>
                <a:gridCol w="8501122"/>
              </a:tblGrid>
              <a:tr h="500066">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da-DK" sz="1800" b="1" kern="1200" baseline="0" dirty="0" smtClean="0">
                          <a:solidFill>
                            <a:schemeClr val="lt1"/>
                          </a:solidFill>
                          <a:latin typeface="+mn-lt"/>
                          <a:ea typeface="+mn-ea"/>
                          <a:cs typeface="+mn-cs"/>
                        </a:rPr>
                        <a:t>Stratejik Hedef No </a:t>
                      </a:r>
                      <a:r>
                        <a:rPr lang="tr-TR" sz="1800" b="1" kern="1200" baseline="0" dirty="0" smtClean="0">
                          <a:solidFill>
                            <a:schemeClr val="lt1"/>
                          </a:solidFill>
                          <a:latin typeface="+mn-lt"/>
                          <a:ea typeface="+mn-ea"/>
                          <a:cs typeface="+mn-cs"/>
                        </a:rPr>
                        <a:t>2</a:t>
                      </a:r>
                      <a:r>
                        <a:rPr lang="da-DK" sz="1800" b="1" kern="1200" baseline="0" dirty="0" smtClean="0">
                          <a:solidFill>
                            <a:schemeClr val="lt1"/>
                          </a:solidFill>
                          <a:latin typeface="+mn-lt"/>
                          <a:ea typeface="+mn-ea"/>
                          <a:cs typeface="+mn-cs"/>
                        </a:rPr>
                        <a:t>.1 / </a:t>
                      </a:r>
                      <a:r>
                        <a:rPr lang="tr-TR" sz="1800" b="1" kern="1200" baseline="0" dirty="0" smtClean="0">
                          <a:solidFill>
                            <a:schemeClr val="lt1"/>
                          </a:solidFill>
                          <a:latin typeface="+mn-lt"/>
                          <a:ea typeface="+mn-ea"/>
                          <a:cs typeface="+mn-cs"/>
                        </a:rPr>
                        <a:t>2</a:t>
                      </a:r>
                      <a:r>
                        <a:rPr lang="da-DK" sz="1800" b="1" kern="1200" baseline="0" dirty="0" smtClean="0">
                          <a:solidFill>
                            <a:schemeClr val="lt1"/>
                          </a:solidFill>
                          <a:latin typeface="+mn-lt"/>
                          <a:ea typeface="+mn-ea"/>
                          <a:cs typeface="+mn-cs"/>
                        </a:rPr>
                        <a:t>.2 	</a:t>
                      </a:r>
                    </a:p>
                    <a:p>
                      <a:endParaRPr lang="tr-TR" dirty="0"/>
                    </a:p>
                  </a:txBody>
                  <a:tcPr/>
                </a:tc>
              </a:tr>
            </a:tbl>
          </a:graphicData>
        </a:graphic>
      </p:graphicFrame>
      <p:graphicFrame>
        <p:nvGraphicFramePr>
          <p:cNvPr id="4" name="3 Tablo"/>
          <p:cNvGraphicFramePr>
            <a:graphicFrameLocks noGrp="1"/>
          </p:cNvGraphicFramePr>
          <p:nvPr/>
        </p:nvGraphicFramePr>
        <p:xfrm>
          <a:off x="428595" y="1000108"/>
          <a:ext cx="8286810" cy="2938943"/>
        </p:xfrm>
        <a:graphic>
          <a:graphicData uri="http://schemas.openxmlformats.org/drawingml/2006/table">
            <a:tbl>
              <a:tblPr firstRow="1" bandRow="1">
                <a:tableStyleId>{5C22544A-7EE6-4342-B048-85BDC9FD1C3A}</a:tableStyleId>
              </a:tblPr>
              <a:tblGrid>
                <a:gridCol w="1285885"/>
                <a:gridCol w="4238655"/>
                <a:gridCol w="2762270"/>
              </a:tblGrid>
              <a:tr h="470063">
                <a:tc>
                  <a:txBody>
                    <a:bodyPr/>
                    <a:lstStyle/>
                    <a:p>
                      <a:r>
                        <a:rPr lang="tr-TR" dirty="0" smtClean="0"/>
                        <a:t>Faaliyet No</a:t>
                      </a:r>
                      <a:endParaRPr lang="tr-TR" dirty="0"/>
                    </a:p>
                  </a:txBody>
                  <a:tcPr/>
                </a:tc>
                <a:tc>
                  <a:txBody>
                    <a:bodyPr/>
                    <a:lstStyle/>
                    <a:p>
                      <a:r>
                        <a:rPr lang="tr-TR" dirty="0" smtClean="0"/>
                        <a:t>Faaliyet</a:t>
                      </a:r>
                      <a:endParaRPr lang="tr-TR" dirty="0"/>
                    </a:p>
                  </a:txBody>
                  <a:tcPr/>
                </a:tc>
                <a:tc>
                  <a:txBody>
                    <a:bodyPr/>
                    <a:lstStyle/>
                    <a:p>
                      <a:r>
                        <a:rPr lang="tr-TR" dirty="0" smtClean="0"/>
                        <a:t>Sorumlu</a:t>
                      </a:r>
                      <a:endParaRPr lang="tr-TR" dirty="0"/>
                    </a:p>
                  </a:txBody>
                  <a:tcPr/>
                </a:tc>
              </a:tr>
              <a:tr h="470063">
                <a:tc>
                  <a:txBody>
                    <a:bodyPr/>
                    <a:lstStyle/>
                    <a:p>
                      <a:r>
                        <a:rPr lang="tr-TR" dirty="0" smtClean="0"/>
                        <a:t>2.1</a:t>
                      </a:r>
                      <a:endParaRPr lang="tr-TR"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tr-TR" sz="1800" kern="1200" baseline="0" dirty="0" smtClean="0">
                          <a:solidFill>
                            <a:schemeClr val="dk1"/>
                          </a:solidFill>
                          <a:latin typeface="+mn-lt"/>
                          <a:ea typeface="+mn-ea"/>
                          <a:cs typeface="+mn-cs"/>
                        </a:rPr>
                        <a:t>Konusunda uzman eğitmenler ile eğitim konuları tespit edilecek </a:t>
                      </a:r>
                      <a:endParaRPr lang="tr-TR" dirty="0"/>
                    </a:p>
                  </a:txBody>
                  <a:tcPr/>
                </a:tc>
                <a:tc>
                  <a:txBody>
                    <a:bodyPr/>
                    <a:lstStyle/>
                    <a:p>
                      <a:r>
                        <a:rPr lang="tr-TR" dirty="0" smtClean="0"/>
                        <a:t>Genel Sekreter</a:t>
                      </a:r>
                    </a:p>
                    <a:p>
                      <a:r>
                        <a:rPr lang="tr-TR" dirty="0" smtClean="0"/>
                        <a:t>Akreditasyon</a:t>
                      </a:r>
                      <a:r>
                        <a:rPr lang="tr-TR" baseline="0" dirty="0" smtClean="0"/>
                        <a:t> Sorumlusu</a:t>
                      </a:r>
                      <a:endParaRPr lang="tr-TR" dirty="0"/>
                    </a:p>
                  </a:txBody>
                  <a:tcPr/>
                </a:tc>
              </a:tr>
              <a:tr h="470063">
                <a:tc>
                  <a:txBody>
                    <a:bodyPr/>
                    <a:lstStyle/>
                    <a:p>
                      <a:r>
                        <a:rPr lang="tr-TR" dirty="0" smtClean="0"/>
                        <a:t>2.2</a:t>
                      </a:r>
                      <a:endParaRPr lang="tr-TR"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tr-TR" sz="1800" kern="1200" baseline="0" dirty="0" smtClean="0">
                          <a:solidFill>
                            <a:schemeClr val="dk1"/>
                          </a:solidFill>
                          <a:latin typeface="+mn-lt"/>
                          <a:ea typeface="+mn-ea"/>
                          <a:cs typeface="+mn-cs"/>
                        </a:rPr>
                        <a:t>Eğitim programı oluşturulacak, üyelere duyurulacak </a:t>
                      </a:r>
                      <a:endParaRPr lang="tr-TR" dirty="0"/>
                    </a:p>
                  </a:txBody>
                  <a:tcPr/>
                </a:tc>
                <a:tc>
                  <a:txBody>
                    <a:bodyPr/>
                    <a:lstStyle/>
                    <a:p>
                      <a:r>
                        <a:rPr lang="tr-TR" dirty="0" smtClean="0"/>
                        <a:t>Genel Sekreter</a:t>
                      </a:r>
                    </a:p>
                    <a:p>
                      <a:r>
                        <a:rPr lang="tr-TR" dirty="0" smtClean="0"/>
                        <a:t>Akreditasyon</a:t>
                      </a:r>
                      <a:r>
                        <a:rPr lang="tr-TR" baseline="0" dirty="0" smtClean="0"/>
                        <a:t> Sorumlusu</a:t>
                      </a:r>
                      <a:endParaRPr lang="tr-TR" dirty="0" smtClean="0"/>
                    </a:p>
                    <a:p>
                      <a:endParaRPr lang="tr-TR" dirty="0"/>
                    </a:p>
                  </a:txBody>
                  <a:tcPr/>
                </a:tc>
              </a:tr>
              <a:tr h="470063">
                <a:tc>
                  <a:txBody>
                    <a:bodyPr/>
                    <a:lstStyle/>
                    <a:p>
                      <a:r>
                        <a:rPr lang="tr-TR" dirty="0" smtClean="0"/>
                        <a:t>2.2</a:t>
                      </a:r>
                      <a:endParaRPr lang="tr-TR"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tr-TR" sz="1800" kern="1200" baseline="0" dirty="0" smtClean="0">
                          <a:solidFill>
                            <a:schemeClr val="dk1"/>
                          </a:solidFill>
                          <a:latin typeface="+mn-lt"/>
                          <a:ea typeface="+mn-ea"/>
                          <a:cs typeface="+mn-cs"/>
                        </a:rPr>
                        <a:t>Eğitim katılım oranını arttırmak için üyeler eğitimin önemi konusunda bilgilendirilecek</a:t>
                      </a:r>
                      <a:endParaRPr lang="tr-TR" dirty="0"/>
                    </a:p>
                  </a:txBody>
                  <a:tcPr/>
                </a:tc>
                <a:tc>
                  <a:txBody>
                    <a:bodyPr/>
                    <a:lstStyle/>
                    <a:p>
                      <a:r>
                        <a:rPr lang="tr-TR" dirty="0" smtClean="0"/>
                        <a:t>Genel Sekreter</a:t>
                      </a:r>
                    </a:p>
                    <a:p>
                      <a:r>
                        <a:rPr lang="tr-TR" dirty="0" smtClean="0"/>
                        <a:t>Akreditasyon</a:t>
                      </a:r>
                      <a:r>
                        <a:rPr lang="tr-TR" baseline="0" dirty="0" smtClean="0"/>
                        <a:t> Sorumlusu</a:t>
                      </a:r>
                      <a:endParaRPr lang="tr-TR" dirty="0" smtClean="0"/>
                    </a:p>
                    <a:p>
                      <a:endParaRPr lang="tr-TR" dirty="0"/>
                    </a:p>
                  </a:txBody>
                  <a:tcPr/>
                </a:tc>
              </a:tr>
            </a:tbl>
          </a:graphicData>
        </a:graphic>
      </p:graphicFrame>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ctrTitle" idx="4294967295"/>
          </p:nvPr>
        </p:nvSpPr>
        <p:spPr>
          <a:xfrm>
            <a:off x="0" y="2130425"/>
            <a:ext cx="7772400" cy="1470025"/>
          </a:xfrm>
        </p:spPr>
        <p:txBody>
          <a:bodyPr>
            <a:normAutofit fontScale="90000"/>
          </a:bodyPr>
          <a:lstStyle/>
          <a:p>
            <a:r>
              <a:rPr lang="tr-TR" b="1" dirty="0" smtClean="0"/>
              <a:t/>
            </a:r>
            <a:br>
              <a:rPr lang="tr-TR" b="1" dirty="0" smtClean="0"/>
            </a:br>
            <a:r>
              <a:rPr lang="tr-TR" b="1" dirty="0" smtClean="0"/>
              <a:t/>
            </a:r>
            <a:br>
              <a:rPr lang="tr-TR" b="1" dirty="0" smtClean="0"/>
            </a:br>
            <a:endParaRPr lang="tr-TR" dirty="0">
              <a:solidFill>
                <a:srgbClr val="FF0000"/>
              </a:solidFill>
            </a:endParaRPr>
          </a:p>
        </p:txBody>
      </p:sp>
      <p:sp>
        <p:nvSpPr>
          <p:cNvPr id="3" name="2 Dikdörtgen"/>
          <p:cNvSpPr/>
          <p:nvPr/>
        </p:nvSpPr>
        <p:spPr>
          <a:xfrm>
            <a:off x="928662" y="500042"/>
            <a:ext cx="4505914" cy="369332"/>
          </a:xfrm>
          <a:prstGeom prst="rect">
            <a:avLst/>
          </a:prstGeom>
        </p:spPr>
        <p:txBody>
          <a:bodyPr wrap="square">
            <a:spAutoFit/>
          </a:bodyPr>
          <a:lstStyle/>
          <a:p>
            <a:r>
              <a:rPr lang="tr-TR" b="1" dirty="0" smtClean="0">
                <a:solidFill>
                  <a:srgbClr val="FF0000"/>
                </a:solidFill>
              </a:rPr>
              <a:t>6</a:t>
            </a:r>
            <a:r>
              <a:rPr lang="tr-TR" b="1" dirty="0" smtClean="0">
                <a:solidFill>
                  <a:srgbClr val="FF0000"/>
                </a:solidFill>
              </a:rPr>
              <a:t>. </a:t>
            </a:r>
            <a:r>
              <a:rPr lang="tr-TR" b="1" dirty="0" smtClean="0">
                <a:solidFill>
                  <a:srgbClr val="FF0000"/>
                </a:solidFill>
              </a:rPr>
              <a:t>MALİYETLER </a:t>
            </a:r>
            <a:endParaRPr lang="tr-TR" dirty="0">
              <a:solidFill>
                <a:srgbClr val="FF0000"/>
              </a:solidFill>
            </a:endParaRPr>
          </a:p>
        </p:txBody>
      </p:sp>
      <p:sp>
        <p:nvSpPr>
          <p:cNvPr id="4" name="3 Dikdörtgen"/>
          <p:cNvSpPr/>
          <p:nvPr/>
        </p:nvSpPr>
        <p:spPr>
          <a:xfrm>
            <a:off x="357158" y="1142984"/>
            <a:ext cx="8358246" cy="2031325"/>
          </a:xfrm>
          <a:prstGeom prst="rect">
            <a:avLst/>
          </a:prstGeom>
        </p:spPr>
        <p:txBody>
          <a:bodyPr wrap="square">
            <a:spAutoFit/>
          </a:bodyPr>
          <a:lstStyle/>
          <a:p>
            <a:r>
              <a:rPr lang="tr-TR" dirty="0" err="1" smtClean="0"/>
              <a:t>Maliyetlendirme</a:t>
            </a:r>
            <a:r>
              <a:rPr lang="tr-TR" dirty="0" smtClean="0"/>
              <a:t>, kurumun stratejik planı ile bütçesi arasındaki bağlantıyı güçlendirmeyi ve harcamaların </a:t>
            </a:r>
            <a:r>
              <a:rPr lang="tr-TR" dirty="0" err="1" smtClean="0"/>
              <a:t>önceliklendirilmesi</a:t>
            </a:r>
            <a:r>
              <a:rPr lang="tr-TR" dirty="0" smtClean="0"/>
              <a:t> sürecine yardımcı olmayı amaçlamaktadır. Böylelikle kaynakların amaçlar doğrultusunda etkili ve verimli bir şekilde kullanılması mümkün olabilecektir. </a:t>
            </a:r>
            <a:endParaRPr lang="tr-TR" dirty="0" smtClean="0"/>
          </a:p>
          <a:p>
            <a:endParaRPr lang="tr-TR" dirty="0" smtClean="0"/>
          </a:p>
          <a:p>
            <a:r>
              <a:rPr lang="tr-TR" dirty="0" smtClean="0"/>
              <a:t>Bunun için öncelikle her bir hedef için gerekli faaliyet ve proje maliyeti Akşehir Ticaret Borsasının hizmet gelirleri ve organizasyonların seminerlerinden karşılanacaktır. </a:t>
            </a:r>
            <a:endParaRPr lang="tr-TR" dirty="0"/>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ctrTitle" idx="4294967295"/>
          </p:nvPr>
        </p:nvSpPr>
        <p:spPr>
          <a:xfrm>
            <a:off x="0" y="2130425"/>
            <a:ext cx="7772400" cy="1470025"/>
          </a:xfrm>
        </p:spPr>
        <p:txBody>
          <a:bodyPr>
            <a:normAutofit fontScale="90000"/>
          </a:bodyPr>
          <a:lstStyle/>
          <a:p>
            <a:r>
              <a:rPr lang="tr-TR" b="1" dirty="0" smtClean="0"/>
              <a:t/>
            </a:r>
            <a:br>
              <a:rPr lang="tr-TR" b="1" dirty="0" smtClean="0"/>
            </a:br>
            <a:r>
              <a:rPr lang="tr-TR" b="1" dirty="0" smtClean="0"/>
              <a:t/>
            </a:r>
            <a:br>
              <a:rPr lang="tr-TR" b="1" dirty="0" smtClean="0"/>
            </a:br>
            <a:endParaRPr lang="tr-TR" dirty="0">
              <a:solidFill>
                <a:srgbClr val="FF0000"/>
              </a:solidFill>
            </a:endParaRPr>
          </a:p>
        </p:txBody>
      </p:sp>
      <p:sp>
        <p:nvSpPr>
          <p:cNvPr id="3" name="2 Dikdörtgen"/>
          <p:cNvSpPr/>
          <p:nvPr/>
        </p:nvSpPr>
        <p:spPr>
          <a:xfrm>
            <a:off x="500034" y="428604"/>
            <a:ext cx="5664614" cy="369332"/>
          </a:xfrm>
          <a:prstGeom prst="rect">
            <a:avLst/>
          </a:prstGeom>
        </p:spPr>
        <p:txBody>
          <a:bodyPr wrap="square">
            <a:spAutoFit/>
          </a:bodyPr>
          <a:lstStyle/>
          <a:p>
            <a:r>
              <a:rPr lang="tr-TR" b="1" dirty="0" smtClean="0">
                <a:solidFill>
                  <a:srgbClr val="FF0000"/>
                </a:solidFill>
              </a:rPr>
              <a:t>7- İZLEME VE DEĞERLENDİRME </a:t>
            </a:r>
            <a:endParaRPr lang="tr-TR" dirty="0">
              <a:solidFill>
                <a:srgbClr val="FF0000"/>
              </a:solidFill>
            </a:endParaRPr>
          </a:p>
        </p:txBody>
      </p:sp>
      <p:sp>
        <p:nvSpPr>
          <p:cNvPr id="4" name="3 Dikdörtgen"/>
          <p:cNvSpPr/>
          <p:nvPr/>
        </p:nvSpPr>
        <p:spPr>
          <a:xfrm>
            <a:off x="357158" y="1071546"/>
            <a:ext cx="8429684" cy="5355312"/>
          </a:xfrm>
          <a:prstGeom prst="rect">
            <a:avLst/>
          </a:prstGeom>
        </p:spPr>
        <p:txBody>
          <a:bodyPr wrap="square">
            <a:spAutoFit/>
          </a:bodyPr>
          <a:lstStyle/>
          <a:p>
            <a:r>
              <a:rPr lang="tr-TR" dirty="0" smtClean="0"/>
              <a:t>Başarımızın takip edilmesi ve sonuçların değerlendirilmesi sistematik ve düzenli olarak yapılacaktır. İzleme, değerlendirme, hedeflere ulaşılma durumu ve karşılaştırmalar, hazırlanacak raporlar ve tutulacak kayıtlar Akreditasyon Sorumlusu tarafından takip edilecektir. Amaç ve hedeflerin gerçekleştirilmesine ilişkin gelişmelerin belirli bir sıklıkta raporlanarak ilgili taraflar ile kurum içi ve kurum dışı paydaşların değerlendirilmesine sunulması izleme faaliyetlerini oluşturur. Performans göstergelerinin izlenmesi, izleme faaliyetinin temelidir. İzleme ve değerlendirmelerde kaynaklar, faaliyetler ve çıktılar esas alınacaktır. </a:t>
            </a:r>
            <a:endParaRPr lang="tr-TR" dirty="0" smtClean="0"/>
          </a:p>
          <a:p>
            <a:endParaRPr lang="tr-TR" dirty="0" smtClean="0"/>
          </a:p>
          <a:p>
            <a:r>
              <a:rPr lang="tr-TR" dirty="0" smtClean="0"/>
              <a:t>İzleme ile ilgili doküman ve kayıtlar Kalite Yönetim Sistemimiz kapsamında </a:t>
            </a:r>
            <a:r>
              <a:rPr lang="tr-TR" dirty="0" err="1" smtClean="0"/>
              <a:t>dökümante</a:t>
            </a:r>
            <a:r>
              <a:rPr lang="tr-TR" dirty="0" smtClean="0"/>
              <a:t> edilip yayınlanacak ve uygulanacaktır. </a:t>
            </a:r>
            <a:endParaRPr lang="tr-TR" dirty="0" smtClean="0"/>
          </a:p>
          <a:p>
            <a:endParaRPr lang="tr-TR" dirty="0" smtClean="0"/>
          </a:p>
          <a:p>
            <a:r>
              <a:rPr lang="tr-TR" dirty="0" smtClean="0"/>
              <a:t>İzleme ve değerlendirme süreci sonunda borsamızın öğrenen organizasyon olması ve kurum kültürünün gelişmesi ve buna bağlı olarak faaliyetlerimizde sürekli iyileşmenin kalıcı olması sağlanacak ve hesap vermemiz kolaylaşacaktır. </a:t>
            </a:r>
            <a:endParaRPr lang="tr-TR" dirty="0" smtClean="0"/>
          </a:p>
          <a:p>
            <a:endParaRPr lang="tr-TR" dirty="0" smtClean="0"/>
          </a:p>
          <a:p>
            <a:r>
              <a:rPr lang="tr-TR" dirty="0" smtClean="0"/>
              <a:t>Her hedef ve performans göstergesinin hesaplanması için gerekli veriler düzenli olarak Stratejik Planlama Ekip Lideri tarafından toplanarak rapor halinde üst yönetime sunulacaktır. </a:t>
            </a:r>
            <a:endParaRPr lang="tr-TR" dirty="0"/>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ctrTitle" idx="4294967295"/>
          </p:nvPr>
        </p:nvSpPr>
        <p:spPr>
          <a:xfrm>
            <a:off x="0" y="2130425"/>
            <a:ext cx="7772400" cy="1470025"/>
          </a:xfrm>
        </p:spPr>
        <p:txBody>
          <a:bodyPr>
            <a:normAutofit fontScale="90000"/>
          </a:bodyPr>
          <a:lstStyle/>
          <a:p>
            <a:r>
              <a:rPr lang="tr-TR" b="1" dirty="0" smtClean="0"/>
              <a:t/>
            </a:r>
            <a:br>
              <a:rPr lang="tr-TR" b="1" dirty="0" smtClean="0"/>
            </a:br>
            <a:r>
              <a:rPr lang="tr-TR" b="1" dirty="0" smtClean="0"/>
              <a:t/>
            </a:r>
            <a:br>
              <a:rPr lang="tr-TR" b="1" dirty="0" smtClean="0"/>
            </a:br>
            <a:endParaRPr lang="tr-TR" dirty="0">
              <a:solidFill>
                <a:srgbClr val="FF0000"/>
              </a:solidFill>
            </a:endParaRPr>
          </a:p>
        </p:txBody>
      </p:sp>
      <p:sp>
        <p:nvSpPr>
          <p:cNvPr id="3" name="2 Dikdörtgen"/>
          <p:cNvSpPr/>
          <p:nvPr/>
        </p:nvSpPr>
        <p:spPr>
          <a:xfrm>
            <a:off x="285720" y="58847"/>
            <a:ext cx="8501122" cy="4524315"/>
          </a:xfrm>
          <a:prstGeom prst="rect">
            <a:avLst/>
          </a:prstGeom>
        </p:spPr>
        <p:txBody>
          <a:bodyPr wrap="square">
            <a:spAutoFit/>
          </a:bodyPr>
          <a:lstStyle/>
          <a:p>
            <a:r>
              <a:rPr lang="tr-TR" dirty="0" smtClean="0"/>
              <a:t>Hedeflerin ve performans göstergelerinin gerçekleşme durumları, olumlu veya olumsuz gelişme sonuçları bir sonraki yıllık performans programının hazırlanmasında, faaliyet ve proje önceliklerinin belirlenmesinde, politika ve ilkelerin gözden geçirilmesinde, faaliyet ve süreçlerde yapılacak düzeltici / önleyici / iyileştirici faaliyetlerin belirlenmesinde kullanılacaktır. </a:t>
            </a:r>
            <a:endParaRPr lang="tr-TR" dirty="0" smtClean="0"/>
          </a:p>
          <a:p>
            <a:endParaRPr lang="tr-TR" dirty="0" smtClean="0"/>
          </a:p>
          <a:p>
            <a:r>
              <a:rPr lang="tr-TR" dirty="0" smtClean="0"/>
              <a:t>Uygulama sonuçlarının, amaçlarımızın gerçekleşip gerçekleşmediğini, hedeflerimize ulaşılıp ulaşılamadığı hesaplanarak tespit edilecektir. Amaç ve hedeflerin sürdürülebilirliği, tutarlılığı ve uygunluğu bu aşamada görülecektir. </a:t>
            </a:r>
            <a:endParaRPr lang="tr-TR" dirty="0" smtClean="0"/>
          </a:p>
          <a:p>
            <a:endParaRPr lang="tr-TR" dirty="0" smtClean="0"/>
          </a:p>
          <a:p>
            <a:r>
              <a:rPr lang="tr-TR" dirty="0" smtClean="0"/>
              <a:t>İzleme ve değerlendirme faaliyetleri sonucunda elde edilen bilgiler kullanılarak, stratejik planın tümü gözden geçirilir, hedeflenen ve ulaşılan sonuçlar karşılaştırılır, yeni hazırlanacak stratejik planlama süreci için geri besleme yapılır. </a:t>
            </a:r>
            <a:endParaRPr lang="tr-TR" dirty="0" smtClean="0"/>
          </a:p>
          <a:p>
            <a:endParaRPr lang="tr-TR" dirty="0" smtClean="0"/>
          </a:p>
          <a:p>
            <a:r>
              <a:rPr lang="tr-TR" dirty="0" smtClean="0"/>
              <a:t>Plan gerçekleşmeleri, zamanlama ve hedeflere uygunluk bakımından incelenecek ve bunun sonucunda; </a:t>
            </a:r>
            <a:endParaRPr lang="tr-TR" dirty="0"/>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ctrTitle" idx="4294967295"/>
          </p:nvPr>
        </p:nvSpPr>
        <p:spPr>
          <a:xfrm>
            <a:off x="0" y="2130425"/>
            <a:ext cx="7772400" cy="1470025"/>
          </a:xfrm>
        </p:spPr>
        <p:txBody>
          <a:bodyPr>
            <a:normAutofit fontScale="90000"/>
          </a:bodyPr>
          <a:lstStyle/>
          <a:p>
            <a:r>
              <a:rPr lang="tr-TR" b="1" dirty="0" smtClean="0"/>
              <a:t/>
            </a:r>
            <a:br>
              <a:rPr lang="tr-TR" b="1" dirty="0" smtClean="0"/>
            </a:br>
            <a:r>
              <a:rPr lang="tr-TR" b="1" dirty="0" smtClean="0"/>
              <a:t/>
            </a:r>
            <a:br>
              <a:rPr lang="tr-TR" b="1" dirty="0" smtClean="0"/>
            </a:br>
            <a:endParaRPr lang="tr-TR" dirty="0">
              <a:solidFill>
                <a:srgbClr val="FF0000"/>
              </a:solidFill>
            </a:endParaRPr>
          </a:p>
        </p:txBody>
      </p:sp>
      <p:sp>
        <p:nvSpPr>
          <p:cNvPr id="3" name="2 Dikdörtgen"/>
          <p:cNvSpPr/>
          <p:nvPr/>
        </p:nvSpPr>
        <p:spPr>
          <a:xfrm>
            <a:off x="285720" y="428604"/>
            <a:ext cx="8501122" cy="3139321"/>
          </a:xfrm>
          <a:prstGeom prst="rect">
            <a:avLst/>
          </a:prstGeom>
        </p:spPr>
        <p:txBody>
          <a:bodyPr wrap="square">
            <a:spAutoFit/>
          </a:bodyPr>
          <a:lstStyle/>
          <a:p>
            <a:endParaRPr lang="tr-TR" dirty="0" smtClean="0"/>
          </a:p>
          <a:p>
            <a:r>
              <a:rPr lang="tr-TR" dirty="0" smtClean="0"/>
              <a:t>* </a:t>
            </a:r>
            <a:r>
              <a:rPr lang="tr-TR" dirty="0" smtClean="0"/>
              <a:t>Stratejiler, yıllık performans programı veya iş planları ve faaliyetler planlandığı şekilde gerçekleşiyorsa; </a:t>
            </a:r>
          </a:p>
          <a:p>
            <a:pPr>
              <a:buFont typeface="Arial" charset="0"/>
              <a:buChar char="•"/>
            </a:pPr>
            <a:r>
              <a:rPr lang="tr-TR" dirty="0" smtClean="0"/>
              <a:t>Stratejik </a:t>
            </a:r>
            <a:r>
              <a:rPr lang="tr-TR" dirty="0" smtClean="0"/>
              <a:t>amaçlar ve hedeflere ulaşma yolundaki ilerleme beklentilere uygunsa; </a:t>
            </a:r>
            <a:endParaRPr lang="tr-TR" dirty="0" smtClean="0"/>
          </a:p>
          <a:p>
            <a:pPr>
              <a:buFont typeface="Arial" charset="0"/>
              <a:buChar char="•"/>
            </a:pPr>
            <a:endParaRPr lang="tr-TR" dirty="0" smtClean="0"/>
          </a:p>
          <a:p>
            <a:r>
              <a:rPr lang="tr-TR" dirty="0" smtClean="0"/>
              <a:t>Plan </a:t>
            </a:r>
            <a:r>
              <a:rPr lang="tr-TR" dirty="0" smtClean="0"/>
              <a:t>teyit edilmiş olacak ve uygulama devam edecektir. Buna karşılık yukarıdaki hususlarda değişiklikler olduğu tespit edilirse, beklenmeyen veya arzu edilmeyen sonuçlar ortaya çıkarsa veya mevcut stratejik amaçlar ve hedefler yeterli/gerçekçi değil ise, plan gözden geçirilecek ve ilgili mevzuata uygun olarak Stratejik Planlama Ekibi tarafından yeniden değerlendirilerek güncellenecek ve Meclisin onayına sunularak yeni şekliyle uygulanmaya devam edilecektir. </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ctrTitle" idx="4294967295"/>
          </p:nvPr>
        </p:nvSpPr>
        <p:spPr>
          <a:xfrm>
            <a:off x="0" y="2130425"/>
            <a:ext cx="7772400" cy="1470025"/>
          </a:xfrm>
        </p:spPr>
        <p:txBody>
          <a:bodyPr>
            <a:normAutofit fontScale="90000"/>
          </a:bodyPr>
          <a:lstStyle/>
          <a:p>
            <a:r>
              <a:rPr lang="tr-TR" b="1" dirty="0" smtClean="0"/>
              <a:t/>
            </a:r>
            <a:br>
              <a:rPr lang="tr-TR" b="1" dirty="0" smtClean="0"/>
            </a:br>
            <a:r>
              <a:rPr lang="tr-TR" b="1" dirty="0" smtClean="0"/>
              <a:t/>
            </a:r>
            <a:br>
              <a:rPr lang="tr-TR" b="1" dirty="0" smtClean="0"/>
            </a:br>
            <a:endParaRPr lang="tr-TR" dirty="0">
              <a:solidFill>
                <a:srgbClr val="FF0000"/>
              </a:solidFill>
            </a:endParaRP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ctrTitle" idx="4294967295"/>
          </p:nvPr>
        </p:nvSpPr>
        <p:spPr>
          <a:xfrm>
            <a:off x="0" y="2130425"/>
            <a:ext cx="7772400" cy="1470025"/>
          </a:xfrm>
        </p:spPr>
        <p:txBody>
          <a:bodyPr>
            <a:normAutofit fontScale="90000"/>
          </a:bodyPr>
          <a:lstStyle/>
          <a:p>
            <a:r>
              <a:rPr lang="tr-TR" b="1" dirty="0" smtClean="0"/>
              <a:t/>
            </a:r>
            <a:br>
              <a:rPr lang="tr-TR" b="1" dirty="0" smtClean="0"/>
            </a:br>
            <a:r>
              <a:rPr lang="tr-TR" b="1" dirty="0" smtClean="0"/>
              <a:t/>
            </a:r>
            <a:br>
              <a:rPr lang="tr-TR" b="1" dirty="0" smtClean="0"/>
            </a:br>
            <a:endParaRPr lang="tr-TR" dirty="0">
              <a:solidFill>
                <a:srgbClr val="FF0000"/>
              </a:solidFill>
            </a:endParaRP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ctrTitle" idx="4294967295"/>
          </p:nvPr>
        </p:nvSpPr>
        <p:spPr>
          <a:xfrm>
            <a:off x="0" y="2130425"/>
            <a:ext cx="7772400" cy="1470025"/>
          </a:xfrm>
        </p:spPr>
        <p:txBody>
          <a:bodyPr>
            <a:normAutofit fontScale="90000"/>
          </a:bodyPr>
          <a:lstStyle/>
          <a:p>
            <a:r>
              <a:rPr lang="tr-TR" b="1" dirty="0" smtClean="0"/>
              <a:t/>
            </a:r>
            <a:br>
              <a:rPr lang="tr-TR" b="1" dirty="0" smtClean="0"/>
            </a:br>
            <a:r>
              <a:rPr lang="tr-TR" b="1" dirty="0" smtClean="0"/>
              <a:t/>
            </a:r>
            <a:br>
              <a:rPr lang="tr-TR" b="1" dirty="0" smtClean="0"/>
            </a:br>
            <a:endParaRPr lang="tr-TR" dirty="0">
              <a:solidFill>
                <a:srgbClr val="FF0000"/>
              </a:solidFill>
            </a:endParaRPr>
          </a:p>
        </p:txBody>
      </p:sp>
    </p:spTree>
  </p:cSld>
  <p:clrMapOvr>
    <a:masterClrMapping/>
  </p:clrMapOvr>
</p:sld>
</file>

<file path=ppt/theme/theme1.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593</TotalTime>
  <Words>5926</Words>
  <Application>Microsoft Office PowerPoint</Application>
  <PresentationFormat>Ekran Gösterisi (4:3)</PresentationFormat>
  <Paragraphs>955</Paragraphs>
  <Slides>60</Slides>
  <Notes>60</Notes>
  <HiddenSlides>0</HiddenSlides>
  <MMClips>0</MMClips>
  <ScaleCrop>false</ScaleCrop>
  <HeadingPairs>
    <vt:vector size="4" baseType="variant">
      <vt:variant>
        <vt:lpstr>Tema</vt:lpstr>
      </vt:variant>
      <vt:variant>
        <vt:i4>1</vt:i4>
      </vt:variant>
      <vt:variant>
        <vt:lpstr>Slayt Başlıkları</vt:lpstr>
      </vt:variant>
      <vt:variant>
        <vt:i4>60</vt:i4>
      </vt:variant>
    </vt:vector>
  </HeadingPairs>
  <TitlesOfParts>
    <vt:vector size="61" baseType="lpstr">
      <vt:lpstr>Ofis Teması</vt:lpstr>
      <vt:lpstr>AKŞEHİR TİCARET BORSASI</vt:lpstr>
      <vt:lpstr>  </vt:lpstr>
      <vt:lpstr>  </vt:lpstr>
      <vt:lpstr>  </vt:lpstr>
      <vt:lpstr>  </vt:lpstr>
      <vt:lpstr>  </vt:lpstr>
      <vt:lpstr>  </vt:lpstr>
      <vt:lpstr>  </vt:lpstr>
      <vt:lpstr>  </vt:lpstr>
      <vt:lpstr>  </vt:lpstr>
      <vt:lpstr>  </vt:lpstr>
      <vt:lpstr>  </vt:lpstr>
      <vt:lpstr>  </vt:lpstr>
      <vt:lpstr>  </vt:lpstr>
      <vt:lpstr>  </vt:lpstr>
      <vt:lpstr>3.2.1- Örgütsel Yapı   Akşehir Ticaret Borsası’nın Yönetim ve Organizasyonu 5174 Sayılı Kanunla belirlenmiştir.   Meclis Başkanı, Üyeleri, eclisin görev ve yetkileri ile Yönetim Kurulu Başkanı, Üyeleri, Yönetim Kurulunun görev ve yetkileri, 5174 sayılı Türkiye Odalar ve Borsalar Birliği ile Odalar ve Borsalar Kanununda belirlenmiştir.   Akşehir Ticaret Borsasının üst karar organı Meclistir;  Borsa protokolde Meclis Başkanı ile temsil edilmektedir.  Meclis, Borsanın denetim ve karar organıdır.  Akşehir Ticaret Borsasının yürütme organı, Yönetim Kuruludur.  Yönetim Kuruluna bağlı olarak bir Genel Sekreter bulunmaktadır.  Dört yılda bir Meclis ve Yönetim Kurulu Üyeleri seçimleri yapılmaktadır.  Borsamızın Organizasyon Şeması aşağıda verilmiştir.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AKŞEHİR TİCARET BORSASI</dc:title>
  <dc:creator>Hasn</dc:creator>
  <cp:lastModifiedBy>Hasn</cp:lastModifiedBy>
  <cp:revision>63</cp:revision>
  <dcterms:created xsi:type="dcterms:W3CDTF">2020-11-11T11:11:42Z</dcterms:created>
  <dcterms:modified xsi:type="dcterms:W3CDTF">2020-11-21T09:05:37Z</dcterms:modified>
</cp:coreProperties>
</file>